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8" r:id="rId2"/>
    <p:sldId id="292" r:id="rId3"/>
    <p:sldId id="289" r:id="rId4"/>
    <p:sldId id="293" r:id="rId5"/>
    <p:sldId id="263" r:id="rId6"/>
    <p:sldId id="294" r:id="rId7"/>
    <p:sldId id="265" r:id="rId8"/>
    <p:sldId id="266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9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5" r:id="rId29"/>
    <p:sldId id="299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858" y="-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0D312-9AF7-4F62-9453-A211A67CDD97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96C6A-961E-491C-81AD-C202778B84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1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7FC7F-5DD0-4595-B784-520C0143E3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界面定义一个后台的逻辑处理程序，异步执行。</a:t>
            </a:r>
            <a:endParaRPr lang="en-US" altLang="zh-CN" dirty="0" smtClean="0"/>
          </a:p>
          <a:p>
            <a:r>
              <a:rPr lang="zh-CN" altLang="en-US" dirty="0" smtClean="0"/>
              <a:t>分配权限，指定用户可以自己运行程序。</a:t>
            </a:r>
            <a:endParaRPr lang="en-US" altLang="zh-CN" dirty="0" smtClean="0"/>
          </a:p>
          <a:p>
            <a:r>
              <a:rPr lang="zh-CN" altLang="en-US" dirty="0" smtClean="0"/>
              <a:t>统一管理，类似</a:t>
            </a:r>
            <a:r>
              <a:rPr lang="en-US" altLang="zh-CN" dirty="0" smtClean="0"/>
              <a:t>EBS</a:t>
            </a:r>
            <a:r>
              <a:rPr lang="zh-CN" altLang="en-US" dirty="0" smtClean="0"/>
              <a:t>的并发请求；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7FC7F-5DD0-4595-B784-520C0143E3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41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7FC7F-5DD0-4595-B784-520C0143E3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6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7FC7F-5DD0-4595-B784-520C0143E3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6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327E2-17C4-431B-B5C7-D724C9A939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68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84414" y="76402"/>
            <a:ext cx="1146154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4BB0D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9314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8011" y="1161535"/>
            <a:ext cx="5400000" cy="543698"/>
          </a:xfrm>
          <a:prstGeom prst="roundRect">
            <a:avLst>
              <a:gd name="adj" fmla="val 615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68138" y="16390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21435" y="1089426"/>
            <a:ext cx="4872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整体介绍</a:t>
            </a:r>
            <a:endParaRPr lang="en-US" altLang="zh-CN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架构介绍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技术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特性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移动开发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Picture 2" descr="http://i0.wp.com/blog.jelastic.com/wp-content/uploads/2015/06/image26.png?resize=417,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0075" y="3144837"/>
            <a:ext cx="39719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5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7" y="2617735"/>
            <a:ext cx="11796097" cy="3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24" y="227110"/>
            <a:ext cx="10959776" cy="3249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工作流示例</a:t>
            </a:r>
            <a:endParaRPr lang="zh-CN" altLang="en-US" dirty="0"/>
          </a:p>
        </p:txBody>
      </p:sp>
      <p:sp>
        <p:nvSpPr>
          <p:cNvPr id="4" name="Rectangle 2"/>
          <p:cNvSpPr/>
          <p:nvPr/>
        </p:nvSpPr>
        <p:spPr bwMode="auto">
          <a:xfrm>
            <a:off x="376230" y="675668"/>
            <a:ext cx="10793744" cy="177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条件判断：</a:t>
            </a:r>
            <a:r>
              <a:rPr lang="en-US" altLang="zh-CN" sz="1200" b="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1</a:t>
            </a:r>
            <a:r>
              <a:rPr lang="en-US" altLang="zh-CN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)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可使用封装好的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审批规则 </a:t>
            </a:r>
            <a:r>
              <a:rPr lang="en-US" altLang="zh-CN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2)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可</a:t>
            </a:r>
            <a:r>
              <a:rPr lang="zh-CN" altLang="en-US" sz="1200" b="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设置变量判断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条件</a:t>
            </a:r>
            <a:endParaRPr lang="en-US" altLang="zh-CN" sz="12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审批规则：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指定人、申请者自己、上级领导、部门领导，以及自定义规则</a:t>
            </a:r>
            <a:r>
              <a:rPr lang="zh-CN" altLang="en-US" sz="1200" b="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，即实现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动态配置，条件配置</a:t>
            </a:r>
            <a:endParaRPr lang="en-US" altLang="zh-CN" sz="1200" b="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审批方式：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一定人数、一定比例、全部、任意一人等，即实现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会签、并行审批</a:t>
            </a:r>
            <a:endParaRPr lang="en-US" altLang="zh-CN" sz="12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加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签、转发、串行审批、撤回、抄送</a:t>
            </a:r>
            <a:endParaRPr lang="en-US" altLang="zh-CN" sz="12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循环审批：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根据自定义的审批路径，编写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循环获取下一审批人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程序，进行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循环审批和判断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，即实现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动态审批</a:t>
            </a:r>
            <a:endParaRPr lang="en-US" altLang="zh-CN" sz="12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自动转交：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配置转交日期范围与人员</a:t>
            </a:r>
            <a:endParaRPr lang="en-US" altLang="zh-CN" sz="1200" b="0" dirty="0" smtClean="0">
              <a:solidFill>
                <a:schemeClr val="tx2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跳转节点：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直接跳到某个流程，需慎重操作</a:t>
            </a:r>
            <a:endParaRPr lang="en-US" altLang="zh-CN" sz="1200" b="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撤回控制：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添加</a:t>
            </a:r>
            <a:r>
              <a:rPr lang="zh-CN" altLang="en-US" sz="1200" b="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撤回监听接口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2929153"/>
            <a:ext cx="8783133" cy="36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3259315"/>
            <a:ext cx="10160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2788890"/>
            <a:ext cx="9762468" cy="374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2657652"/>
            <a:ext cx="11774487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2771952"/>
            <a:ext cx="11987213" cy="376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" name="Picture 1" descr="C:\Users\think\AppData\Roaming\Tencent\Users\278892583\QQ\WinTemp\RichOle\KKVC0S~SZQJ}Z)]L3QHF)R6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9" y="2666266"/>
            <a:ext cx="8180764" cy="38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QQ\user-log\278892583\Image\Group\Image1\HH$I@_20FQH)%HN0T]RMELI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6" y="2687798"/>
            <a:ext cx="6210277" cy="384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24" y="2916415"/>
            <a:ext cx="107759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48" y="2594585"/>
            <a:ext cx="10855614" cy="394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1647" y="2830621"/>
            <a:ext cx="6160704" cy="37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5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68" y="183970"/>
            <a:ext cx="10992181" cy="555591"/>
          </a:xfrm>
        </p:spPr>
        <p:txBody>
          <a:bodyPr vert="horz">
            <a:normAutofit/>
          </a:bodyPr>
          <a:lstStyle/>
          <a:p>
            <a:r>
              <a:rPr lang="zh-CN" altLang="en-US" sz="2400" dirty="0" smtClean="0"/>
              <a:t>任务管理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定义</a:t>
            </a:r>
            <a:endParaRPr lang="zh-CN" altLang="en-US" sz="2400" dirty="0"/>
          </a:p>
        </p:txBody>
      </p:sp>
      <p:sp>
        <p:nvSpPr>
          <p:cNvPr id="4" name="Rectangle 2"/>
          <p:cNvSpPr/>
          <p:nvPr/>
        </p:nvSpPr>
        <p:spPr bwMode="auto">
          <a:xfrm>
            <a:off x="361619" y="920716"/>
            <a:ext cx="11333076" cy="56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开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发人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员新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建一个任务或任务组，并创建任务类；任务可以动态配置需要的参数，参数类型及页面布局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等。</a:t>
            </a: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新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建任务，任务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组</a:t>
            </a: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编辑参数，角色授权：定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义任务的执行参数，通过角色分配任务执行权限</a:t>
            </a:r>
            <a:endParaRPr lang="zh-CN" altLang="en-US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7" y="1648592"/>
            <a:ext cx="10684565" cy="23151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7" y="4571237"/>
            <a:ext cx="5780763" cy="1479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841" y="4571236"/>
            <a:ext cx="5646913" cy="1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045" y="192597"/>
            <a:ext cx="11077755" cy="555591"/>
          </a:xfrm>
        </p:spPr>
        <p:txBody>
          <a:bodyPr vert="horz">
            <a:normAutofit/>
          </a:bodyPr>
          <a:lstStyle/>
          <a:p>
            <a:r>
              <a:rPr lang="zh-CN" altLang="en-US" sz="2400" dirty="0" smtClean="0"/>
              <a:t>任务管理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执行</a:t>
            </a:r>
            <a:endParaRPr lang="zh-CN" altLang="en-US" sz="2400" dirty="0"/>
          </a:p>
        </p:txBody>
      </p:sp>
      <p:sp>
        <p:nvSpPr>
          <p:cNvPr id="4" name="Rectangle 2"/>
          <p:cNvSpPr/>
          <p:nvPr/>
        </p:nvSpPr>
        <p:spPr bwMode="auto">
          <a:xfrm>
            <a:off x="361619" y="920716"/>
            <a:ext cx="11333076" cy="56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在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执行时，带入自定义参数，在自定义类中执行任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务。</a:t>
            </a: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任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务执行：用户已授权的任务列表，点击执行，输入执行参数，确认执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行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endParaRPr lang="en-US" altLang="zh-CN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执行记</a:t>
            </a:r>
            <a:r>
              <a:rPr lang="zh-CN" altLang="en-US" sz="1600" dirty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录：用户已授权任务的执行记录列表，在任务的执行过程中，可以取消任务的执行，执行成功的任务可以产生直接结果文件，并在执行记录界面下载</a:t>
            </a:r>
            <a:endParaRPr lang="zh-CN" altLang="en-US" sz="1600" dirty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4" y="1469803"/>
            <a:ext cx="10879685" cy="23468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4" y="4365712"/>
            <a:ext cx="9104245" cy="21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138" y="163903"/>
            <a:ext cx="10515600" cy="4905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800" smtClean="0">
                <a:solidFill>
                  <a:schemeClr val="tx1"/>
                </a:solidFill>
                <a:latin typeface="+mj-ea"/>
                <a:ea typeface="+mj-ea"/>
              </a:rPr>
              <a:t>代码生成器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/>
          <p:nvPr/>
        </p:nvSpPr>
        <p:spPr bwMode="auto">
          <a:xfrm>
            <a:off x="400120" y="885402"/>
            <a:ext cx="10793744" cy="35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可根据数据表生成相关的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dto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mapper impl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service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controller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与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html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，包含相关的增删改查功能。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2050" name="Picture 2" descr="https://rdc.hand-china.com/gitlab/HAP/hap-developer-guide/raw/master/assets/gnerato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83" y="1793053"/>
            <a:ext cx="8601841" cy="40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dc.hand-china.com/gitlab/HAP/hap-developer-guide/raw/master/assets/generato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565" y="1690582"/>
            <a:ext cx="34480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5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138" y="163903"/>
            <a:ext cx="10515600" cy="4905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表</a:t>
            </a:r>
            <a:r>
              <a:rPr lang="zh-CN" altLang="en-US" sz="2800" smtClean="0">
                <a:solidFill>
                  <a:schemeClr val="tx1"/>
                </a:solidFill>
                <a:latin typeface="+mj-ea"/>
                <a:ea typeface="+mj-ea"/>
              </a:rPr>
              <a:t>单设计器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/>
          <p:nvPr/>
        </p:nvSpPr>
        <p:spPr bwMode="auto">
          <a:xfrm>
            <a:off x="400120" y="885402"/>
            <a:ext cx="10793744" cy="63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通过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拖拽组件到指定位置，快速配置相应组件属性，最终返回一个完整的表单</a:t>
            </a:r>
            <a:r>
              <a:rPr lang="zh-CN" altLang="en-US" sz="160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界面</a:t>
            </a:r>
            <a:endParaRPr lang="en-US" altLang="zh-CN" sz="160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代码标签页主要为了方便用户添加动态脚本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1026" name="Picture 2" descr="https://rdc.hand-china.com/gitlab/HAP/hap-developer-guide/raw/master/assets/ui_builder_ed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6" y="1588169"/>
            <a:ext cx="10579835" cy="49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dc.hand-china.com/gitlab/HAP/hap-developer-guide/raw/master/assets/ui_builder_edit_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2117882"/>
            <a:ext cx="96488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287" y="244358"/>
            <a:ext cx="10965611" cy="637488"/>
          </a:xfrm>
        </p:spPr>
        <p:txBody>
          <a:bodyPr vert="horz">
            <a:normAutofit/>
          </a:bodyPr>
          <a:lstStyle/>
          <a:p>
            <a:r>
              <a:rPr lang="zh-CN" altLang="en-US" sz="2400" dirty="0" smtClean="0">
                <a:latin typeface="+mj-ea"/>
              </a:rPr>
              <a:t>通用服务治理</a:t>
            </a:r>
            <a:endParaRPr lang="zh-CN" altLang="en-US" sz="2400" dirty="0">
              <a:latin typeface="+mj-ea"/>
            </a:endParaRPr>
          </a:p>
        </p:txBody>
      </p:sp>
      <p:sp>
        <p:nvSpPr>
          <p:cNvPr id="4" name="六边形 3"/>
          <p:cNvSpPr/>
          <p:nvPr/>
        </p:nvSpPr>
        <p:spPr>
          <a:xfrm>
            <a:off x="4426656" y="2510064"/>
            <a:ext cx="1560890" cy="13970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4400426" y="1002613"/>
            <a:ext cx="1560890" cy="1397000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426656" y="4027714"/>
            <a:ext cx="1560890" cy="13970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5695323" y="1811564"/>
            <a:ext cx="1560890" cy="13970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5695323" y="3329214"/>
            <a:ext cx="1560890" cy="139700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734" y="2055037"/>
            <a:ext cx="719328" cy="7193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191" y="1268772"/>
            <a:ext cx="724992" cy="7249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031" y="2722296"/>
            <a:ext cx="719328" cy="7193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546" y="4243498"/>
            <a:ext cx="719328" cy="7193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471" y="3547400"/>
            <a:ext cx="719328" cy="71932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54288" y="273708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1"/>
                </a:solidFill>
                <a:latin typeface="+mj-ea"/>
                <a:ea typeface="+mj-ea"/>
                <a:cs typeface="Microsoft YaHei" charset="-122"/>
              </a:rPr>
              <a:t>服务</a:t>
            </a:r>
            <a:r>
              <a:rPr kumimoji="1" lang="zh-CN" altLang="en-US" sz="1400" smtClean="0">
                <a:solidFill>
                  <a:schemeClr val="bg1"/>
                </a:solidFill>
                <a:latin typeface="+mj-ea"/>
                <a:ea typeface="+mj-ea"/>
                <a:cs typeface="Microsoft YaHei" charset="-122"/>
              </a:rPr>
              <a:t>规范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97996" y="344412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mtClean="0">
                <a:solidFill>
                  <a:schemeClr val="bg1"/>
                </a:solidFill>
                <a:latin typeface="+mj-ea"/>
                <a:ea typeface="+mj-ea"/>
                <a:cs typeface="Microsoft YaHei" charset="-122"/>
              </a:rPr>
              <a:t>服务日志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  <a:cs typeface="Microsoft YaHei" charset="-122"/>
            </a:endParaRPr>
          </a:p>
        </p:txBody>
      </p:sp>
      <p:sp>
        <p:nvSpPr>
          <p:cNvPr id="16" name="文本框 27"/>
          <p:cNvSpPr txBox="1"/>
          <p:nvPr/>
        </p:nvSpPr>
        <p:spPr>
          <a:xfrm>
            <a:off x="6052205" y="4311330"/>
            <a:ext cx="153186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>
                <a:solidFill>
                  <a:prstClr val="white"/>
                </a:solidFill>
                <a:latin typeface="+mj-ea"/>
                <a:ea typeface="+mj-ea"/>
              </a:rPr>
              <a:t>服务</a:t>
            </a:r>
            <a:r>
              <a:rPr lang="zh-CN" altLang="en-US" sz="1400" smtClean="0">
                <a:solidFill>
                  <a:prstClr val="white"/>
                </a:solidFill>
                <a:latin typeface="+mj-ea"/>
                <a:ea typeface="+mj-ea"/>
              </a:rPr>
              <a:t>版本</a:t>
            </a:r>
            <a:endParaRPr lang="zh-CN" altLang="en-US" sz="1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7" name="文本框 28"/>
          <p:cNvSpPr txBox="1"/>
          <p:nvPr/>
        </p:nvSpPr>
        <p:spPr>
          <a:xfrm>
            <a:off x="4771158" y="5029960"/>
            <a:ext cx="15860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>
                <a:solidFill>
                  <a:prstClr val="white"/>
                </a:solidFill>
                <a:latin typeface="+mj-ea"/>
                <a:ea typeface="+mj-ea"/>
              </a:rPr>
              <a:t>服务</a:t>
            </a:r>
            <a:r>
              <a:rPr lang="zh-CN" altLang="en-US" sz="1400" smtClean="0">
                <a:solidFill>
                  <a:prstClr val="white"/>
                </a:solidFill>
                <a:latin typeface="+mj-ea"/>
                <a:ea typeface="+mj-ea"/>
              </a:rPr>
              <a:t>容错</a:t>
            </a:r>
            <a:endParaRPr lang="zh-CN" altLang="en-US" sz="1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8" name="文本框 29"/>
          <p:cNvSpPr txBox="1"/>
          <p:nvPr/>
        </p:nvSpPr>
        <p:spPr>
          <a:xfrm>
            <a:off x="4772988" y="1976890"/>
            <a:ext cx="95703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+mj-ea"/>
                <a:ea typeface="+mj-ea"/>
              </a:rPr>
              <a:t>流量管控</a:t>
            </a:r>
          </a:p>
        </p:txBody>
      </p:sp>
      <p:sp>
        <p:nvSpPr>
          <p:cNvPr id="19" name="矩形 18"/>
          <p:cNvSpPr/>
          <p:nvPr/>
        </p:nvSpPr>
        <p:spPr>
          <a:xfrm>
            <a:off x="8008005" y="1652179"/>
            <a:ext cx="316952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kumimoji="1" lang="en-US" altLang="zh-CN" sz="2000" dirty="0">
              <a:solidFill>
                <a:schemeClr val="bg1"/>
              </a:solidFill>
              <a:latin typeface="+mj-ea"/>
              <a:ea typeface="+mj-ea"/>
              <a:cs typeface="Microsoft YaHei" charset="-122"/>
            </a:endParaRPr>
          </a:p>
          <a:p>
            <a:r>
              <a:rPr kumimoji="1" lang="zh-CN" altLang="en-US" sz="1400" dirty="0" smtClean="0">
                <a:latin typeface="+mj-ea"/>
                <a:ea typeface="+mj-ea"/>
                <a:cs typeface="Microsoft YaHei" charset="-122"/>
              </a:rPr>
              <a:t>使用</a:t>
            </a:r>
            <a:r>
              <a:rPr kumimoji="1" lang="en-US" altLang="zh-CN" sz="1400" dirty="0" smtClean="0">
                <a:latin typeface="+mj-ea"/>
                <a:ea typeface="+mj-ea"/>
                <a:cs typeface="Microsoft YaHei" charset="-122"/>
              </a:rPr>
              <a:t>LCP </a:t>
            </a:r>
            <a:r>
              <a:rPr kumimoji="1" lang="en-US" altLang="zh-CN" sz="1400" dirty="0">
                <a:latin typeface="+mj-ea"/>
                <a:ea typeface="+mj-ea"/>
                <a:cs typeface="Microsoft YaHei" charset="-122"/>
              </a:rPr>
              <a:t>REST </a:t>
            </a:r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返回值规范对业务接口进一步封装，保证所有接口都拥有相同的返回标准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08005" y="3636685"/>
            <a:ext cx="360757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多版本接口并行，支持用户使用历史版本，但是历史版本有一定的时间限制，到期后提示用户升级</a:t>
            </a:r>
          </a:p>
        </p:txBody>
      </p:sp>
      <p:sp>
        <p:nvSpPr>
          <p:cNvPr id="21" name="矩形 20"/>
          <p:cNvSpPr/>
          <p:nvPr/>
        </p:nvSpPr>
        <p:spPr>
          <a:xfrm>
            <a:off x="894398" y="1002613"/>
            <a:ext cx="360757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zh-CN" dirty="0">
              <a:latin typeface="+mj-ea"/>
              <a:ea typeface="+mj-ea"/>
              <a:cs typeface="Microsoft YaHei" charset="-122"/>
            </a:endParaRPr>
          </a:p>
          <a:p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控制每个</a:t>
            </a:r>
            <a:r>
              <a:rPr kumimoji="1" lang="zh-CN" altLang="en-US" sz="1400" dirty="0" smtClean="0">
                <a:latin typeface="+mj-ea"/>
                <a:ea typeface="+mj-ea"/>
                <a:cs typeface="Microsoft YaHei" charset="-122"/>
              </a:rPr>
              <a:t>接口</a:t>
            </a:r>
            <a:r>
              <a:rPr kumimoji="1" lang="en-US" altLang="zh-CN" sz="1400" dirty="0" smtClean="0">
                <a:latin typeface="+mj-ea"/>
                <a:ea typeface="+mj-ea"/>
                <a:cs typeface="Microsoft YaHei" charset="-122"/>
              </a:rPr>
              <a:t>QPS</a:t>
            </a:r>
            <a:r>
              <a:rPr kumimoji="1" lang="zh-CN" altLang="en-US" sz="1400" dirty="0" smtClean="0">
                <a:latin typeface="+mj-ea"/>
                <a:ea typeface="+mj-ea"/>
                <a:cs typeface="Microsoft YaHei" charset="-122"/>
              </a:rPr>
              <a:t>，</a:t>
            </a:r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达到限制速率后直接拒绝服务，防止系统过载影响其他核心系统</a:t>
            </a:r>
          </a:p>
        </p:txBody>
      </p:sp>
      <p:sp>
        <p:nvSpPr>
          <p:cNvPr id="22" name="矩形 21"/>
          <p:cNvSpPr/>
          <p:nvPr/>
        </p:nvSpPr>
        <p:spPr>
          <a:xfrm>
            <a:off x="974099" y="4361196"/>
            <a:ext cx="34871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统一例外处理，由于业务系统方导致的请求不可用进行统一封装，给调用方友好提示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9342" y="2783652"/>
            <a:ext cx="34144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latin typeface="+mj-ea"/>
                <a:ea typeface="+mj-ea"/>
                <a:cs typeface="Microsoft YaHei" charset="-122"/>
              </a:rPr>
              <a:t>记录每次接口调用输入参数，响应返回值，到达时间，响应时间等数据，形成详细的日志文件</a:t>
            </a:r>
          </a:p>
        </p:txBody>
      </p:sp>
      <p:sp>
        <p:nvSpPr>
          <p:cNvPr id="24" name="矩形 23"/>
          <p:cNvSpPr/>
          <p:nvPr/>
        </p:nvSpPr>
        <p:spPr>
          <a:xfrm>
            <a:off x="894398" y="5547222"/>
            <a:ext cx="10477500" cy="862942"/>
          </a:xfrm>
          <a:prstGeom prst="rect">
            <a:avLst/>
          </a:prstGeom>
          <a:solidFill>
            <a:srgbClr val="00B0F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统一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中</a:t>
            </a:r>
            <a:r>
              <a:rPr lang="zh-CN" altLang="en-US" sz="2000" smtClean="0">
                <a:solidFill>
                  <a:schemeClr val="bg1"/>
                </a:solidFill>
                <a:latin typeface="+mj-ea"/>
                <a:ea typeface="+mj-ea"/>
              </a:rPr>
              <a:t>台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服务</a:t>
            </a:r>
            <a:r>
              <a:rPr lang="zh-CN" altLang="en-US" sz="2000" smtClean="0">
                <a:solidFill>
                  <a:schemeClr val="bg1"/>
                </a:solidFill>
                <a:latin typeface="+mj-ea"/>
                <a:ea typeface="+mj-ea"/>
              </a:rPr>
              <a:t>管理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，减轻后端接入之“痛”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高可用、高并发，减轻后台高负担之“痛”</a:t>
            </a:r>
          </a:p>
        </p:txBody>
      </p:sp>
      <p:sp>
        <p:nvSpPr>
          <p:cNvPr id="25" name="椭圆 24"/>
          <p:cNvSpPr/>
          <p:nvPr/>
        </p:nvSpPr>
        <p:spPr>
          <a:xfrm>
            <a:off x="476227" y="1285096"/>
            <a:ext cx="418171" cy="4160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14754" y="2817260"/>
            <a:ext cx="418171" cy="416017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76227" y="4348737"/>
            <a:ext cx="418171" cy="4160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649531" y="1983596"/>
            <a:ext cx="418171" cy="4160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659701" y="3607721"/>
            <a:ext cx="418171" cy="416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734" y="787373"/>
            <a:ext cx="693967" cy="69396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1898" y="5591970"/>
            <a:ext cx="753125" cy="7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234" y="20085"/>
            <a:ext cx="10953680" cy="859826"/>
          </a:xfrm>
        </p:spPr>
        <p:txBody>
          <a:bodyPr vert="horz">
            <a:normAutofit/>
          </a:bodyPr>
          <a:lstStyle/>
          <a:p>
            <a:r>
              <a:rPr lang="zh-CN" altLang="en-US" sz="2400" dirty="0"/>
              <a:t>通用</a:t>
            </a:r>
            <a:r>
              <a:rPr lang="zh-CN" altLang="en-US" sz="2400" dirty="0" smtClean="0"/>
              <a:t>服务治理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服务注册</a:t>
            </a:r>
            <a:endParaRPr lang="zh-CN" altLang="en-US" sz="2400" dirty="0"/>
          </a:p>
        </p:txBody>
      </p:sp>
      <p:sp>
        <p:nvSpPr>
          <p:cNvPr id="4" name="Rectangle 2"/>
          <p:cNvSpPr/>
          <p:nvPr/>
        </p:nvSpPr>
        <p:spPr bwMode="auto">
          <a:xfrm>
            <a:off x="400120" y="828251"/>
            <a:ext cx="10793744" cy="156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5875" lvl="1" indent="0" eaLnBrk="1" hangingPunct="1">
              <a:spcBef>
                <a:spcPts val="400"/>
              </a:spcBef>
              <a:buClr>
                <a:srgbClr val="FF6600"/>
              </a:buClr>
            </a:pPr>
            <a:r>
              <a:rPr lang="zh-CN" altLang="en-US" sz="160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通过在平台注册服务，并绑定服务对应的应用进行服务访问权限控制，包含如下功能：</a:t>
            </a:r>
            <a:endParaRPr lang="en-US" altLang="zh-CN" sz="160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301625" lvl="1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160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服务注册：</a:t>
            </a:r>
          </a:p>
          <a:p>
            <a:pPr marL="777150" lvl="2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p"/>
            </a:pPr>
            <a:r>
              <a:rPr lang="zh-CN" altLang="en-US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注册系统服务，支持</a:t>
            </a:r>
            <a:r>
              <a:rPr lang="en-US" altLang="zh-CN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SOAP</a:t>
            </a:r>
            <a:r>
              <a:rPr lang="zh-CN" altLang="en-US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</a:t>
            </a:r>
            <a:r>
              <a:rPr lang="en-US" altLang="zh-CN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REST</a:t>
            </a:r>
            <a:r>
              <a:rPr lang="zh-CN" altLang="en-US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，可配置不同认证模式</a:t>
            </a:r>
            <a:endParaRPr lang="en-US" altLang="zh-CN" sz="1600" b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777150" lvl="2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p"/>
            </a:pPr>
            <a:r>
              <a:rPr lang="zh-CN" altLang="en-US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每个服务下可配置多个</a:t>
            </a:r>
            <a:r>
              <a:rPr lang="en-US" altLang="zh-CN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API</a:t>
            </a:r>
          </a:p>
        </p:txBody>
      </p:sp>
      <p:pic>
        <p:nvPicPr>
          <p:cNvPr id="4097" name="Picture 1" descr="C:\Users\think\AppData\Roaming\Tencent\Users\278892583\QQ\WinTemp\RichOle\L55B04VUY1HVBOL@VNBNUH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56" y="2059134"/>
            <a:ext cx="8025672" cy="43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138" y="174063"/>
            <a:ext cx="10515600" cy="4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/>
              <a:t>通用</a:t>
            </a:r>
            <a:r>
              <a:rPr lang="zh-CN" altLang="en-US" sz="2400" dirty="0"/>
              <a:t>服务治理</a:t>
            </a:r>
            <a:r>
              <a:rPr lang="en-US" altLang="zh-CN" sz="2400" dirty="0"/>
              <a:t>-</a:t>
            </a:r>
            <a:r>
              <a:rPr lang="zh-CN" altLang="en-US" sz="2400" dirty="0"/>
              <a:t>应用管理与访问记录</a:t>
            </a:r>
            <a:endParaRPr lang="zh-CN" altLang="en-US" sz="2400" dirty="0"/>
          </a:p>
        </p:txBody>
      </p:sp>
      <p:sp>
        <p:nvSpPr>
          <p:cNvPr id="4" name="Rectangle 2"/>
          <p:cNvSpPr/>
          <p:nvPr/>
        </p:nvSpPr>
        <p:spPr bwMode="auto">
          <a:xfrm>
            <a:off x="400120" y="828251"/>
            <a:ext cx="10793744" cy="127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01625" lvl="1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160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应用管理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：</a:t>
            </a:r>
            <a:r>
              <a:rPr lang="zh-CN" altLang="en-US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一个应用可以看做是一个客户端，通过维护应用与服务的关系，可以控制不同客户端访问不同应用；可以单独配置每个接口的访问控制，包括能否访问，每分钟访问</a:t>
            </a:r>
            <a:r>
              <a:rPr lang="zh-CN" altLang="en-US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次数。</a:t>
            </a:r>
            <a:endParaRPr lang="en-US" altLang="zh-CN" sz="1600" b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301625" lvl="1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访问记录：</a:t>
            </a:r>
            <a:r>
              <a:rPr lang="zh-CN" altLang="en-US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记录包括请求地址，响应时间，请求日期，请求状态等基本信息；记录默认</a:t>
            </a:r>
            <a:r>
              <a:rPr lang="zh-CN" altLang="en-US" sz="1600" b="0" smtClean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存到</a:t>
            </a:r>
            <a:r>
              <a:rPr lang="zh-CN" altLang="en-US" sz="1600" b="0">
                <a:solidFill>
                  <a:schemeClr val="tx1"/>
                </a:solidFill>
                <a:latin typeface="微软雅黑" charset="0"/>
                <a:ea typeface="微软雅黑" charset="0"/>
                <a:sym typeface="黑体" pitchFamily="49" charset="-122"/>
              </a:rPr>
              <a:t>数据库，支持自定义扩展</a:t>
            </a:r>
            <a:endParaRPr lang="en-US" altLang="zh-CN" sz="1600" b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  <a:p>
            <a:pPr marL="777150" lvl="2" indent="-285750" eaLnBrk="1" hangingPunct="1">
              <a:spcBef>
                <a:spcPts val="400"/>
              </a:spcBef>
              <a:buClr>
                <a:srgbClr val="FF6600"/>
              </a:buClr>
              <a:buFont typeface="Wingdings" pitchFamily="2" charset="2"/>
              <a:buChar char="p"/>
            </a:pPr>
            <a:endParaRPr lang="en-US" altLang="zh-CN" sz="1600" b="0" smtClean="0">
              <a:solidFill>
                <a:schemeClr val="tx1"/>
              </a:solidFill>
              <a:latin typeface="微软雅黑" charset="0"/>
              <a:ea typeface="微软雅黑" charset="0"/>
              <a:sym typeface="黑体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0" y="1812904"/>
            <a:ext cx="8256353" cy="466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rdc.hand-china.com/gitlab/HAP/hap-developer-guide/raw/master/assets/api_application_lim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7" y="1813076"/>
            <a:ext cx="7858505" cy="466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rdc.hand-china.com/gitlab/HAP/hap-developer-guide/raw/master/assets/api_server_invo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48" y="2071293"/>
            <a:ext cx="11088772" cy="37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rdc.hand-china.com/gitlab/HAP/hap-developer-guide/raw/master/assets/api_server_invoke_detai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82" y="1770363"/>
            <a:ext cx="7523659" cy="464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150" y="175353"/>
            <a:ext cx="10915650" cy="514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/>
              <a:t>通用</a:t>
            </a:r>
            <a:r>
              <a:rPr lang="zh-CN" altLang="en-US" sz="2400" dirty="0"/>
              <a:t>监控平台</a:t>
            </a:r>
            <a:r>
              <a:rPr lang="en-US" altLang="zh-CN" sz="2400" dirty="0"/>
              <a:t>-EFK</a:t>
            </a:r>
            <a:r>
              <a:rPr lang="zh-CN" altLang="en-US" sz="2400" dirty="0"/>
              <a:t>日志管理</a:t>
            </a:r>
            <a:endParaRPr lang="zh-CN" altLang="en-US" sz="2400" dirty="0"/>
          </a:p>
        </p:txBody>
      </p:sp>
      <p:sp>
        <p:nvSpPr>
          <p:cNvPr id="3" name="圆角矩形 61"/>
          <p:cNvSpPr>
            <a:spLocks noChangeArrowheads="1"/>
          </p:cNvSpPr>
          <p:nvPr/>
        </p:nvSpPr>
        <p:spPr bwMode="auto">
          <a:xfrm>
            <a:off x="2380370" y="2027953"/>
            <a:ext cx="1051045" cy="3934808"/>
          </a:xfrm>
          <a:prstGeom prst="roundRect">
            <a:avLst>
              <a:gd name="adj" fmla="val 12713"/>
            </a:avLst>
          </a:prstGeom>
          <a:solidFill>
            <a:schemeClr val="accent1">
              <a:lumMod val="10000"/>
              <a:alpha val="6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anchor="b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4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147" y="2546504"/>
            <a:ext cx="423483" cy="900000"/>
          </a:xfrm>
          <a:prstGeom prst="rect">
            <a:avLst/>
          </a:prstGeom>
          <a:effectLst/>
        </p:spPr>
      </p:pic>
      <p:pic>
        <p:nvPicPr>
          <p:cNvPr id="5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148" y="3749459"/>
            <a:ext cx="423483" cy="900000"/>
          </a:xfrm>
          <a:prstGeom prst="rect">
            <a:avLst/>
          </a:prstGeom>
          <a:effectLst/>
        </p:spPr>
      </p:pic>
      <p:pic>
        <p:nvPicPr>
          <p:cNvPr id="6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148" y="4952415"/>
            <a:ext cx="423483" cy="900000"/>
          </a:xfrm>
          <a:prstGeom prst="rect">
            <a:avLst/>
          </a:prstGeom>
          <a:effectLst/>
        </p:spPr>
      </p:pic>
      <p:sp>
        <p:nvSpPr>
          <p:cNvPr id="7" name="文本框 107"/>
          <p:cNvSpPr txBox="1"/>
          <p:nvPr/>
        </p:nvSpPr>
        <p:spPr>
          <a:xfrm>
            <a:off x="2445858" y="1997405"/>
            <a:ext cx="920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APP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Server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8" name="文本框 107"/>
          <p:cNvSpPr txBox="1"/>
          <p:nvPr/>
        </p:nvSpPr>
        <p:spPr>
          <a:xfrm>
            <a:off x="2758981" y="4649459"/>
            <a:ext cx="400110" cy="3077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prstClr val="black"/>
                </a:solidFill>
                <a:latin typeface="+mj-ea"/>
                <a:ea typeface="+mj-ea"/>
              </a:rPr>
              <a:t>…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9" name="圆角矩形 61"/>
          <p:cNvSpPr>
            <a:spLocks noChangeArrowheads="1"/>
          </p:cNvSpPr>
          <p:nvPr/>
        </p:nvSpPr>
        <p:spPr bwMode="auto">
          <a:xfrm>
            <a:off x="3849653" y="2027953"/>
            <a:ext cx="1051045" cy="3934808"/>
          </a:xfrm>
          <a:prstGeom prst="roundRect">
            <a:avLst>
              <a:gd name="adj" fmla="val 12713"/>
            </a:avLst>
          </a:prstGeom>
          <a:solidFill>
            <a:schemeClr val="accent4">
              <a:lumMod val="40000"/>
              <a:lumOff val="60000"/>
              <a:alpha val="52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anchor="b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0" name="圆角矩形 61"/>
          <p:cNvSpPr>
            <a:spLocks noChangeArrowheads="1"/>
          </p:cNvSpPr>
          <p:nvPr/>
        </p:nvSpPr>
        <p:spPr bwMode="auto">
          <a:xfrm>
            <a:off x="5318936" y="2027953"/>
            <a:ext cx="1051045" cy="3934808"/>
          </a:xfrm>
          <a:prstGeom prst="roundRect">
            <a:avLst>
              <a:gd name="adj" fmla="val 12713"/>
            </a:avLst>
          </a:prstGeom>
          <a:solidFill>
            <a:srgbClr val="92D050">
              <a:alpha val="52000"/>
            </a:srgbClr>
          </a:solidFill>
          <a:ln w="127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anchor="b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11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433" y="2997576"/>
            <a:ext cx="423483" cy="900000"/>
          </a:xfrm>
          <a:prstGeom prst="rect">
            <a:avLst/>
          </a:prstGeom>
          <a:effectLst/>
        </p:spPr>
      </p:pic>
      <p:pic>
        <p:nvPicPr>
          <p:cNvPr id="12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433" y="4442641"/>
            <a:ext cx="423483" cy="900000"/>
          </a:xfrm>
          <a:prstGeom prst="rect">
            <a:avLst/>
          </a:prstGeom>
          <a:effectLst/>
        </p:spPr>
      </p:pic>
      <p:sp>
        <p:nvSpPr>
          <p:cNvPr id="13" name="圆角矩形 61"/>
          <p:cNvSpPr>
            <a:spLocks noChangeArrowheads="1"/>
          </p:cNvSpPr>
          <p:nvPr/>
        </p:nvSpPr>
        <p:spPr bwMode="auto">
          <a:xfrm>
            <a:off x="6759224" y="2421693"/>
            <a:ext cx="1051045" cy="3934808"/>
          </a:xfrm>
          <a:prstGeom prst="roundRect">
            <a:avLst>
              <a:gd name="adj" fmla="val 12713"/>
            </a:avLst>
          </a:prstGeom>
          <a:solidFill>
            <a:schemeClr val="accent5">
              <a:lumMod val="40000"/>
              <a:lumOff val="60000"/>
              <a:alpha val="52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anchor="b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4" name="圆角矩形 61"/>
          <p:cNvSpPr>
            <a:spLocks noChangeArrowheads="1"/>
          </p:cNvSpPr>
          <p:nvPr/>
        </p:nvSpPr>
        <p:spPr bwMode="auto">
          <a:xfrm>
            <a:off x="8257503" y="2027953"/>
            <a:ext cx="1051045" cy="3934808"/>
          </a:xfrm>
          <a:prstGeom prst="roundRect">
            <a:avLst>
              <a:gd name="adj" fmla="val 12713"/>
            </a:avLst>
          </a:prstGeom>
          <a:solidFill>
            <a:schemeClr val="bg1">
              <a:lumMod val="85000"/>
              <a:alpha val="52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anchor="b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15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716" y="3002335"/>
            <a:ext cx="423483" cy="900000"/>
          </a:xfrm>
          <a:prstGeom prst="rect">
            <a:avLst/>
          </a:prstGeom>
          <a:effectLst/>
        </p:spPr>
      </p:pic>
      <p:pic>
        <p:nvPicPr>
          <p:cNvPr id="16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716" y="4442641"/>
            <a:ext cx="423483" cy="900000"/>
          </a:xfrm>
          <a:prstGeom prst="rect">
            <a:avLst/>
          </a:prstGeom>
          <a:effectLst/>
        </p:spPr>
      </p:pic>
      <p:pic>
        <p:nvPicPr>
          <p:cNvPr id="17" name="Picture 222" descr="Serv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999" y="3705915"/>
            <a:ext cx="423483" cy="900000"/>
          </a:xfrm>
          <a:prstGeom prst="rect">
            <a:avLst/>
          </a:prstGeom>
          <a:effectLst/>
        </p:spPr>
      </p:pic>
      <p:cxnSp>
        <p:nvCxnSpPr>
          <p:cNvPr id="18" name="直接箭头连接符 17"/>
          <p:cNvCxnSpPr>
            <a:stCxn id="4" idx="3"/>
            <a:endCxn id="11" idx="1"/>
          </p:cNvCxnSpPr>
          <p:nvPr/>
        </p:nvCxnSpPr>
        <p:spPr>
          <a:xfrm>
            <a:off x="3117630" y="2996504"/>
            <a:ext cx="1045803" cy="45107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3"/>
            <a:endCxn id="12" idx="1"/>
          </p:cNvCxnSpPr>
          <p:nvPr/>
        </p:nvCxnSpPr>
        <p:spPr>
          <a:xfrm>
            <a:off x="3117631" y="4199459"/>
            <a:ext cx="1045802" cy="69318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 flipV="1">
            <a:off x="3117631" y="4892641"/>
            <a:ext cx="1045802" cy="50977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3"/>
            <a:endCxn id="15" idx="1"/>
          </p:cNvCxnSpPr>
          <p:nvPr/>
        </p:nvCxnSpPr>
        <p:spPr>
          <a:xfrm>
            <a:off x="4586916" y="3447576"/>
            <a:ext cx="1045800" cy="475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6" idx="1"/>
          </p:cNvCxnSpPr>
          <p:nvPr/>
        </p:nvCxnSpPr>
        <p:spPr>
          <a:xfrm>
            <a:off x="4586916" y="4892641"/>
            <a:ext cx="10458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5" idx="1"/>
          </p:cNvCxnSpPr>
          <p:nvPr/>
        </p:nvCxnSpPr>
        <p:spPr>
          <a:xfrm flipV="1">
            <a:off x="4586916" y="3452335"/>
            <a:ext cx="1045800" cy="144030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586916" y="3452335"/>
            <a:ext cx="1045800" cy="15000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3"/>
            <a:endCxn id="17" idx="1"/>
          </p:cNvCxnSpPr>
          <p:nvPr/>
        </p:nvCxnSpPr>
        <p:spPr>
          <a:xfrm>
            <a:off x="6056199" y="3452335"/>
            <a:ext cx="1045800" cy="7035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3"/>
            <a:endCxn id="17" idx="1"/>
          </p:cNvCxnSpPr>
          <p:nvPr/>
        </p:nvCxnSpPr>
        <p:spPr>
          <a:xfrm flipV="1">
            <a:off x="6056199" y="4155915"/>
            <a:ext cx="1045800" cy="73672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3770" y="5275846"/>
            <a:ext cx="818804" cy="60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 descr="i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006" y="2439775"/>
            <a:ext cx="583582" cy="583582"/>
          </a:xfrm>
          <a:prstGeom prst="rect">
            <a:avLst/>
          </a:prstGeom>
        </p:spPr>
      </p:pic>
      <p:pic>
        <p:nvPicPr>
          <p:cNvPr id="29" name="Picture 14" descr="safari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006" y="3385132"/>
            <a:ext cx="583582" cy="583582"/>
          </a:xfrm>
          <a:prstGeom prst="rect">
            <a:avLst/>
          </a:prstGeom>
        </p:spPr>
      </p:pic>
      <p:pic>
        <p:nvPicPr>
          <p:cNvPr id="30" name="Picture 17" descr="chrome-logo-05031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381" y="4330489"/>
            <a:ext cx="583582" cy="583582"/>
          </a:xfrm>
          <a:prstGeom prst="rect">
            <a:avLst/>
          </a:prstGeom>
        </p:spPr>
      </p:pic>
      <p:cxnSp>
        <p:nvCxnSpPr>
          <p:cNvPr id="31" name="直接箭头连接符 30"/>
          <p:cNvCxnSpPr>
            <a:stCxn id="17" idx="3"/>
            <a:endCxn id="28" idx="1"/>
          </p:cNvCxnSpPr>
          <p:nvPr/>
        </p:nvCxnSpPr>
        <p:spPr>
          <a:xfrm flipV="1">
            <a:off x="7525482" y="2731566"/>
            <a:ext cx="987524" cy="142434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29" idx="1"/>
          </p:cNvCxnSpPr>
          <p:nvPr/>
        </p:nvCxnSpPr>
        <p:spPr>
          <a:xfrm flipV="1">
            <a:off x="7525482" y="3676923"/>
            <a:ext cx="987524" cy="47899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7" idx="3"/>
            <a:endCxn id="30" idx="1"/>
          </p:cNvCxnSpPr>
          <p:nvPr/>
        </p:nvCxnSpPr>
        <p:spPr>
          <a:xfrm>
            <a:off x="7525482" y="4155915"/>
            <a:ext cx="995899" cy="4663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7" idx="3"/>
            <a:endCxn id="27" idx="1"/>
          </p:cNvCxnSpPr>
          <p:nvPr/>
        </p:nvCxnSpPr>
        <p:spPr>
          <a:xfrm>
            <a:off x="7525482" y="4155915"/>
            <a:ext cx="878288" cy="1420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07"/>
          <p:cNvSpPr txBox="1"/>
          <p:nvPr/>
        </p:nvSpPr>
        <p:spPr>
          <a:xfrm>
            <a:off x="8344763" y="2055111"/>
            <a:ext cx="92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Browser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6" name="文本框 107"/>
          <p:cNvSpPr txBox="1"/>
          <p:nvPr/>
        </p:nvSpPr>
        <p:spPr>
          <a:xfrm>
            <a:off x="3869136" y="1997405"/>
            <a:ext cx="1012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Fluentd</a:t>
            </a:r>
          </a:p>
        </p:txBody>
      </p:sp>
      <p:sp>
        <p:nvSpPr>
          <p:cNvPr id="37" name="文本框 107"/>
          <p:cNvSpPr txBox="1"/>
          <p:nvPr/>
        </p:nvSpPr>
        <p:spPr>
          <a:xfrm>
            <a:off x="5173210" y="1997405"/>
            <a:ext cx="134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ElasticSearch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Cluster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8" name="文本框 107"/>
          <p:cNvSpPr txBox="1"/>
          <p:nvPr/>
        </p:nvSpPr>
        <p:spPr>
          <a:xfrm>
            <a:off x="6751877" y="1995295"/>
            <a:ext cx="111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Kibana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Server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9" name="AutoShape 17"/>
          <p:cNvSpPr>
            <a:spLocks noChangeArrowheads="1"/>
          </p:cNvSpPr>
          <p:nvPr/>
        </p:nvSpPr>
        <p:spPr bwMode="hidden">
          <a:xfrm>
            <a:off x="1864495" y="801869"/>
            <a:ext cx="8023093" cy="1160011"/>
          </a:xfrm>
          <a:prstGeom prst="roundRect">
            <a:avLst>
              <a:gd name="adj" fmla="val 1518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endParaRPr lang="en-US" altLang="zh-CN" sz="1600" dirty="0">
              <a:latin typeface="+mj-ea"/>
              <a:ea typeface="+mj-ea"/>
              <a:cs typeface="宋体"/>
            </a:endParaRPr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hidden">
          <a:xfrm>
            <a:off x="838201" y="6038566"/>
            <a:ext cx="10559142" cy="468085"/>
          </a:xfrm>
          <a:prstGeom prst="roundRect">
            <a:avLst>
              <a:gd name="adj" fmla="val 15181"/>
            </a:avLst>
          </a:prstGeom>
          <a:solidFill>
            <a:srgbClr val="DAFDA7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r>
              <a:rPr lang="en-US" altLang="zh-CN" sz="1400" smtClean="0">
                <a:latin typeface="+mj-ea"/>
                <a:ea typeface="+mj-ea"/>
              </a:rPr>
              <a:t>Fluentd</a:t>
            </a:r>
            <a:r>
              <a:rPr lang="zh-CN" altLang="en-US" sz="1400" smtClean="0">
                <a:latin typeface="+mj-ea"/>
                <a:ea typeface="+mj-ea"/>
              </a:rPr>
              <a:t>收集</a:t>
            </a:r>
            <a:r>
              <a:rPr lang="en-US" altLang="zh-CN" sz="1400">
                <a:latin typeface="+mj-ea"/>
                <a:ea typeface="+mj-ea"/>
              </a:rPr>
              <a:t>AppServer</a:t>
            </a:r>
            <a:r>
              <a:rPr lang="zh-CN" altLang="en-US" sz="1400">
                <a:latin typeface="+mj-ea"/>
                <a:ea typeface="+mj-ea"/>
              </a:rPr>
              <a:t>产生</a:t>
            </a:r>
            <a:r>
              <a:rPr lang="zh-CN" altLang="en-US" sz="1400" smtClean="0">
                <a:latin typeface="+mj-ea"/>
                <a:ea typeface="+mj-ea"/>
              </a:rPr>
              <a:t>的</a:t>
            </a:r>
            <a:r>
              <a:rPr lang="zh-CN" altLang="en-US" sz="1400">
                <a:latin typeface="+mj-ea"/>
                <a:ea typeface="+mj-ea"/>
              </a:rPr>
              <a:t>日志</a:t>
            </a:r>
            <a:r>
              <a:rPr lang="zh-CN" altLang="en-US" sz="1400" smtClean="0">
                <a:latin typeface="+mj-ea"/>
                <a:ea typeface="+mj-ea"/>
              </a:rPr>
              <a:t>，存放</a:t>
            </a:r>
            <a:r>
              <a:rPr lang="zh-CN" altLang="en-US" sz="1400">
                <a:latin typeface="+mj-ea"/>
                <a:ea typeface="+mj-ea"/>
              </a:rPr>
              <a:t>到</a:t>
            </a:r>
            <a:r>
              <a:rPr lang="en-US" altLang="zh-CN" sz="1400">
                <a:latin typeface="+mj-ea"/>
                <a:ea typeface="+mj-ea"/>
              </a:rPr>
              <a:t>ElasticSearch</a:t>
            </a:r>
            <a:r>
              <a:rPr lang="zh-CN" altLang="en-US" sz="1400">
                <a:latin typeface="+mj-ea"/>
                <a:ea typeface="+mj-ea"/>
              </a:rPr>
              <a:t>集群中，而</a:t>
            </a:r>
            <a:r>
              <a:rPr lang="en-US" altLang="zh-CN" sz="1400">
                <a:latin typeface="+mj-ea"/>
                <a:ea typeface="+mj-ea"/>
              </a:rPr>
              <a:t>Kibana</a:t>
            </a:r>
            <a:r>
              <a:rPr lang="zh-CN" altLang="en-US" sz="1400">
                <a:latin typeface="+mj-ea"/>
                <a:ea typeface="+mj-ea"/>
              </a:rPr>
              <a:t>则从</a:t>
            </a:r>
            <a:r>
              <a:rPr lang="en-US" altLang="zh-CN" sz="1400">
                <a:latin typeface="+mj-ea"/>
                <a:ea typeface="+mj-ea"/>
              </a:rPr>
              <a:t>ES</a:t>
            </a:r>
            <a:r>
              <a:rPr lang="zh-CN" altLang="en-US" sz="1400">
                <a:latin typeface="+mj-ea"/>
                <a:ea typeface="+mj-ea"/>
              </a:rPr>
              <a:t>集群中查询数据生成图表，再返回给</a:t>
            </a:r>
            <a:r>
              <a:rPr lang="en-US" altLang="zh-CN" sz="1400">
                <a:latin typeface="+mj-ea"/>
                <a:ea typeface="+mj-ea"/>
              </a:rPr>
              <a:t>Browser</a:t>
            </a:r>
            <a:endParaRPr lang="en-US" altLang="zh-CN" sz="1400" dirty="0">
              <a:latin typeface="+mj-ea"/>
              <a:ea typeface="+mj-ea"/>
              <a:cs typeface="宋体"/>
            </a:endParaRPr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gray">
          <a:xfrm>
            <a:off x="1925295" y="792526"/>
            <a:ext cx="785175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4400" indent="-285750">
              <a:spcBef>
                <a:spcPts val="48"/>
              </a:spcBef>
              <a:buFont typeface="Wingdings" pitchFamily="2" charset="2"/>
              <a:buChar char="l"/>
            </a:pPr>
            <a:r>
              <a:rPr lang="en-US" altLang="zh-CN" sz="1400" b="1" smtClean="0">
                <a:latin typeface="+mj-ea"/>
                <a:ea typeface="+mj-ea"/>
                <a:cs typeface="Arial" pitchFamily="34" charset="0"/>
              </a:rPr>
              <a:t>Elasticsearch</a:t>
            </a:r>
            <a:r>
              <a:rPr lang="zh-CN" altLang="en-US" sz="1400" b="1"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开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源分布式搜索引擎，它的特点有：分布式，零配置，自动发现，索引自动分片，索引副本机制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，</a:t>
            </a:r>
            <a:r>
              <a:rPr lang="en-US" altLang="zh-CN" sz="1400" smtClean="0">
                <a:latin typeface="+mj-ea"/>
                <a:ea typeface="+mj-ea"/>
                <a:cs typeface="Arial" pitchFamily="34" charset="0"/>
              </a:rPr>
              <a:t>Restful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风格接口，多数据源，自动搜索负载等。</a:t>
            </a:r>
          </a:p>
          <a:p>
            <a:pPr marL="284400" indent="-285750">
              <a:spcBef>
                <a:spcPts val="48"/>
              </a:spcBef>
              <a:buFont typeface="Wingdings" pitchFamily="2" charset="2"/>
              <a:buChar char="l"/>
            </a:pPr>
            <a:r>
              <a:rPr lang="en-US" altLang="zh-CN" sz="1400" b="1" smtClean="0">
                <a:latin typeface="+mj-ea"/>
                <a:ea typeface="+mj-ea"/>
                <a:cs typeface="Arial" pitchFamily="34" charset="0"/>
              </a:rPr>
              <a:t>Fluentd</a:t>
            </a:r>
            <a:r>
              <a:rPr lang="zh-CN" altLang="en-US" sz="1400" b="1" smtClean="0"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开源，可以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将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你的日志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过滤</a:t>
            </a:r>
            <a:r>
              <a:rPr lang="zh-CN" altLang="en-US" sz="1400" smtClean="0">
                <a:latin typeface="+mj-ea"/>
                <a:cs typeface="Arial" pitchFamily="34" charset="0"/>
              </a:rPr>
              <a:t>、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收集到不同地方，并将其存储供以后使用，如搜索。</a:t>
            </a:r>
          </a:p>
          <a:p>
            <a:pPr marL="284400" indent="-285750">
              <a:spcBef>
                <a:spcPts val="48"/>
              </a:spcBef>
              <a:buFont typeface="Wingdings" pitchFamily="2" charset="2"/>
              <a:buChar char="l"/>
            </a:pPr>
            <a:r>
              <a:rPr lang="en-US" altLang="zh-CN" sz="1400" b="1" smtClean="0">
                <a:latin typeface="+mj-ea"/>
                <a:ea typeface="+mj-ea"/>
                <a:cs typeface="Arial" pitchFamily="34" charset="0"/>
              </a:rPr>
              <a:t>Kibana</a:t>
            </a:r>
            <a:r>
              <a:rPr lang="zh-CN" altLang="en-US" sz="1400" b="1" smtClean="0"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开源，可以为</a:t>
            </a:r>
            <a:r>
              <a:rPr lang="en-US" altLang="zh-CN" sz="1400" smtClean="0">
                <a:latin typeface="+mj-ea"/>
                <a:ea typeface="+mj-ea"/>
                <a:cs typeface="Arial" pitchFamily="34" charset="0"/>
              </a:rPr>
              <a:t>Fluentd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和</a:t>
            </a:r>
            <a:r>
              <a:rPr lang="en-US" altLang="zh-CN" sz="1400" smtClean="0">
                <a:latin typeface="+mj-ea"/>
                <a:ea typeface="+mj-ea"/>
                <a:cs typeface="Arial" pitchFamily="34" charset="0"/>
              </a:rPr>
              <a:t>ElasticSearch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提供友好的</a:t>
            </a:r>
            <a:r>
              <a:rPr lang="en-US" altLang="zh-CN" sz="1400" smtClean="0">
                <a:latin typeface="+mj-ea"/>
                <a:ea typeface="+mj-ea"/>
                <a:cs typeface="Arial" pitchFamily="34" charset="0"/>
              </a:rPr>
              <a:t>Web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界面，帮助汇总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、分析和搜索重要</a:t>
            </a:r>
            <a:r>
              <a:rPr lang="zh-CN" altLang="en-US" sz="1400" smtClean="0">
                <a:latin typeface="+mj-ea"/>
                <a:ea typeface="+mj-ea"/>
                <a:cs typeface="Arial" pitchFamily="34" charset="0"/>
              </a:rPr>
              <a:t>数据</a:t>
            </a:r>
            <a:r>
              <a:rPr lang="zh-CN" altLang="en-US" sz="1400">
                <a:latin typeface="+mj-ea"/>
                <a:ea typeface="+mj-ea"/>
                <a:cs typeface="Arial" pitchFamily="34" charset="0"/>
              </a:rPr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9111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178011" y="2500505"/>
            <a:ext cx="5400000" cy="543698"/>
          </a:xfrm>
          <a:prstGeom prst="roundRect">
            <a:avLst>
              <a:gd name="adj" fmla="val 615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68138" y="16390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421435" y="1089426"/>
            <a:ext cx="4872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整体介绍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架构介绍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技术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特性</a:t>
            </a:r>
            <a:endParaRPr lang="en-US" altLang="zh-CN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移动开发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Picture 2" descr="http://i0.wp.com/blog.jelastic.com/wp-content/uploads/2015/06/image26.png?resize=417,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0075" y="3144837"/>
            <a:ext cx="39719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0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68138" y="163903"/>
            <a:ext cx="10515600" cy="49053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j-ea"/>
              </a:rPr>
              <a:t>LCP</a:t>
            </a:r>
            <a:r>
              <a:rPr lang="zh-CN" altLang="en-US" dirty="0" smtClean="0">
                <a:latin typeface="+mj-ea"/>
              </a:rPr>
              <a:t>平台简介</a:t>
            </a:r>
            <a:endParaRPr lang="zh-CN" altLang="en-US" dirty="0">
              <a:latin typeface="+mj-ea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6497673" y="1076048"/>
            <a:ext cx="4122341" cy="82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基于</a:t>
            </a:r>
            <a:r>
              <a:rPr lang="en-US" altLang="zh-CN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Java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流行开源技术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构建 </a:t>
            </a:r>
            <a:r>
              <a:rPr lang="en-US" altLang="zh-CN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LCP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使用业界最流行的开源技术搭建，框架本身也完全开源，做到真正的技术开放。</a:t>
            </a:r>
            <a:endParaRPr lang="en-US" altLang="zh-CN" b="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6497673" y="3994223"/>
            <a:ext cx="4122341" cy="72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满足传统</a:t>
            </a:r>
            <a:r>
              <a:rPr lang="en-US" altLang="zh-CN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Web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分布式应用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开发 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框架以适应经典的</a:t>
            </a:r>
            <a:r>
              <a:rPr lang="en-US" altLang="zh-CN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MVC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架构和分布式大型应用开发为设计目标，两种风格的开发和部署无缝切换。</a:t>
            </a:r>
            <a:endParaRPr lang="en-US" altLang="zh-CN" b="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6497673" y="2499294"/>
            <a:ext cx="4122341" cy="7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基于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SOA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架构</a:t>
            </a:r>
            <a:r>
              <a:rPr lang="zh-CN" altLang="en-US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设计</a:t>
            </a:r>
            <a:r>
              <a:rPr lang="zh-CN" altLang="en-US" b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以</a:t>
            </a:r>
            <a:r>
              <a:rPr lang="en-US" altLang="zh-CN" b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SOA</a:t>
            </a:r>
            <a:r>
              <a:rPr lang="zh-CN" altLang="en-US" b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架构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风格构建，前后端分离。具有清晰的模块界限、服务独立部署和技术多样性的能力特点。</a:t>
            </a:r>
            <a:endParaRPr lang="en-US" altLang="zh-CN" b="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014" y="1922359"/>
            <a:ext cx="346286" cy="3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400" y="1950119"/>
            <a:ext cx="346286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0142" y="1971287"/>
            <a:ext cx="346286" cy="3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60" y="3381416"/>
            <a:ext cx="346286" cy="3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29" y="3381416"/>
            <a:ext cx="346286" cy="3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0142" y="3381416"/>
            <a:ext cx="346286" cy="360000"/>
          </a:xfrm>
          <a:prstGeom prst="rect">
            <a:avLst/>
          </a:prstGeom>
        </p:spPr>
      </p:pic>
      <p:grpSp>
        <p:nvGrpSpPr>
          <p:cNvPr id="15" name="组 152"/>
          <p:cNvGrpSpPr/>
          <p:nvPr/>
        </p:nvGrpSpPr>
        <p:grpSpPr>
          <a:xfrm>
            <a:off x="1367878" y="1188905"/>
            <a:ext cx="3744043" cy="4002966"/>
            <a:chOff x="1290538" y="1144936"/>
            <a:chExt cx="3744043" cy="4002966"/>
          </a:xfrm>
        </p:grpSpPr>
        <p:grpSp>
          <p:nvGrpSpPr>
            <p:cNvPr id="16" name="组 109"/>
            <p:cNvGrpSpPr/>
            <p:nvPr/>
          </p:nvGrpSpPr>
          <p:grpSpPr>
            <a:xfrm>
              <a:off x="4386581" y="1144936"/>
              <a:ext cx="648000" cy="648000"/>
              <a:chOff x="3271296" y="5158839"/>
              <a:chExt cx="648000" cy="648000"/>
            </a:xfrm>
          </p:grpSpPr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>
                <a:off x="3271296" y="5158839"/>
                <a:ext cx="648000" cy="64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15296" y="530283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7" name="组 114"/>
            <p:cNvGrpSpPr/>
            <p:nvPr/>
          </p:nvGrpSpPr>
          <p:grpSpPr>
            <a:xfrm>
              <a:off x="1348977" y="1144936"/>
              <a:ext cx="648000" cy="648000"/>
              <a:chOff x="4469216" y="5155278"/>
              <a:chExt cx="648000" cy="648000"/>
            </a:xfrm>
          </p:grpSpPr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>
                <a:off x="4469216" y="5155278"/>
                <a:ext cx="648000" cy="64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13216" y="52992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8" name="组 116"/>
            <p:cNvGrpSpPr/>
            <p:nvPr/>
          </p:nvGrpSpPr>
          <p:grpSpPr>
            <a:xfrm>
              <a:off x="1290538" y="2337662"/>
              <a:ext cx="3628237" cy="2810240"/>
              <a:chOff x="2314039" y="1917797"/>
              <a:chExt cx="3628237" cy="2810240"/>
            </a:xfrm>
          </p:grpSpPr>
          <p:grpSp>
            <p:nvGrpSpPr>
              <p:cNvPr id="27" name="组 68"/>
              <p:cNvGrpSpPr/>
              <p:nvPr/>
            </p:nvGrpSpPr>
            <p:grpSpPr>
              <a:xfrm>
                <a:off x="3095129" y="2223010"/>
                <a:ext cx="854250" cy="1016135"/>
                <a:chOff x="3002141" y="2176516"/>
                <a:chExt cx="854250" cy="1016135"/>
              </a:xfrm>
            </p:grpSpPr>
            <p:sp>
              <p:nvSpPr>
                <p:cNvPr id="55" name="六边形 54"/>
                <p:cNvSpPr/>
                <p:nvPr/>
              </p:nvSpPr>
              <p:spPr>
                <a:xfrm rot="5400000">
                  <a:off x="2921198" y="2257459"/>
                  <a:ext cx="1016135" cy="854249"/>
                </a:xfrm>
                <a:prstGeom prst="hexagon">
                  <a:avLst>
                    <a:gd name="adj" fmla="val 28032"/>
                    <a:gd name="vf" fmla="val 115470"/>
                  </a:avLst>
                </a:prstGeom>
                <a:noFill/>
                <a:ln w="25400" cap="rnd">
                  <a:solidFill>
                    <a:srgbClr val="00B050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菱形 55"/>
                <p:cNvSpPr/>
                <p:nvPr/>
              </p:nvSpPr>
              <p:spPr>
                <a:xfrm>
                  <a:off x="3002142" y="2192014"/>
                  <a:ext cx="854249" cy="424761"/>
                </a:xfrm>
                <a:prstGeom prst="diamond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9342" y="2250283"/>
                  <a:ext cx="288000" cy="288000"/>
                </a:xfrm>
                <a:prstGeom prst="rect">
                  <a:avLst/>
                </a:prstGeom>
              </p:spPr>
            </p:pic>
            <p:sp>
              <p:nvSpPr>
                <p:cNvPr id="58" name="Rectangle 2"/>
                <p:cNvSpPr>
                  <a:spLocks/>
                </p:cNvSpPr>
                <p:nvPr/>
              </p:nvSpPr>
              <p:spPr bwMode="auto">
                <a:xfrm>
                  <a:off x="3139860" y="2658697"/>
                  <a:ext cx="577049" cy="236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marL="342900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358775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15875" lvl="1" indent="0" algn="ctr" eaLnBrk="1" hangingPunct="1">
                    <a:spcBef>
                      <a:spcPts val="400"/>
                    </a:spcBef>
                    <a:buClr>
                      <a:srgbClr val="FF6600"/>
                    </a:buClr>
                  </a:pPr>
                  <a:r>
                    <a:rPr lang="zh-CN" altLang="en-US" sz="1200" dirty="0" smtClean="0">
                      <a:solidFill>
                        <a:srgbClr val="4C4C4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  <a:t>管理</a:t>
                  </a:r>
                  <a:br>
                    <a:rPr lang="zh-CN" altLang="en-US" sz="1200" dirty="0" smtClean="0">
                      <a:solidFill>
                        <a:srgbClr val="4C4C4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</a:br>
                  <a:r>
                    <a:rPr lang="en-US" altLang="zh-CN" sz="1000" dirty="0" smtClean="0">
                      <a:solidFill>
                        <a:srgbClr val="00B05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  <a:t>WEBUI</a:t>
                  </a:r>
                  <a:endParaRPr lang="en-US" altLang="zh-CN" sz="1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pitchFamily="49" charset="-122"/>
                  </a:endParaRPr>
                </a:p>
              </p:txBody>
            </p:sp>
          </p:grpSp>
          <p:sp>
            <p:nvSpPr>
              <p:cNvPr id="28" name="六边形 27"/>
              <p:cNvSpPr/>
              <p:nvPr/>
            </p:nvSpPr>
            <p:spPr>
              <a:xfrm>
                <a:off x="2314039" y="1917797"/>
                <a:ext cx="3628237" cy="2810240"/>
              </a:xfrm>
              <a:prstGeom prst="hexagon">
                <a:avLst>
                  <a:gd name="adj" fmla="val 33475"/>
                  <a:gd name="vf" fmla="val 115470"/>
                </a:avLst>
              </a:prstGeom>
              <a:noFill/>
              <a:ln w="25400" cap="rnd">
                <a:solidFill>
                  <a:srgbClr val="00B050"/>
                </a:solidFill>
                <a:rou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0" rtlCol="0" anchor="t"/>
              <a:lstStyle/>
              <a:p>
                <a:pPr algn="ctr"/>
                <a:endParaRPr kumimoji="1" lang="zh-CN" altLang="en-US" dirty="0"/>
              </a:p>
            </p:txBody>
          </p:sp>
          <p:grpSp>
            <p:nvGrpSpPr>
              <p:cNvPr id="29" name="组 75"/>
              <p:cNvGrpSpPr/>
              <p:nvPr/>
            </p:nvGrpSpPr>
            <p:grpSpPr>
              <a:xfrm>
                <a:off x="4223923" y="2235928"/>
                <a:ext cx="854250" cy="1016135"/>
                <a:chOff x="4223923" y="2189434"/>
                <a:chExt cx="854250" cy="1016135"/>
              </a:xfrm>
            </p:grpSpPr>
            <p:sp>
              <p:nvSpPr>
                <p:cNvPr id="51" name="六边形 50"/>
                <p:cNvSpPr/>
                <p:nvPr/>
              </p:nvSpPr>
              <p:spPr>
                <a:xfrm rot="5400000">
                  <a:off x="4142980" y="2270377"/>
                  <a:ext cx="1016135" cy="854249"/>
                </a:xfrm>
                <a:prstGeom prst="hexagon">
                  <a:avLst>
                    <a:gd name="adj" fmla="val 28032"/>
                    <a:gd name="vf" fmla="val 115470"/>
                  </a:avLst>
                </a:prstGeom>
                <a:noFill/>
                <a:ln w="25400" cap="rnd">
                  <a:solidFill>
                    <a:srgbClr val="00B050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菱形 51"/>
                <p:cNvSpPr/>
                <p:nvPr/>
              </p:nvSpPr>
              <p:spPr>
                <a:xfrm>
                  <a:off x="4223924" y="2204932"/>
                  <a:ext cx="854249" cy="424761"/>
                </a:xfrm>
                <a:prstGeom prst="diamond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Rectangle 2"/>
                <p:cNvSpPr>
                  <a:spLocks/>
                </p:cNvSpPr>
                <p:nvPr/>
              </p:nvSpPr>
              <p:spPr bwMode="auto">
                <a:xfrm>
                  <a:off x="4485627" y="2687113"/>
                  <a:ext cx="532074" cy="282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marL="342900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358775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15875" lvl="1" indent="0" eaLnBrk="1" hangingPunct="1">
                    <a:spcBef>
                      <a:spcPts val="400"/>
                    </a:spcBef>
                    <a:buClr>
                      <a:srgbClr val="FF6600"/>
                    </a:buClr>
                  </a:pPr>
                  <a:r>
                    <a:rPr lang="zh-CN" altLang="en-US" sz="1200" dirty="0" smtClean="0">
                      <a:solidFill>
                        <a:srgbClr val="4C4C4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  <a:t>用户</a:t>
                  </a:r>
                  <a:endParaRPr lang="en-US" altLang="zh-CN" sz="1200" dirty="0">
                    <a:solidFill>
                      <a:srgbClr val="4C4C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pitchFamily="49" charset="-122"/>
                  </a:endParaRPr>
                </a:p>
              </p:txBody>
            </p:sp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472" y="2261788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 82"/>
              <p:cNvGrpSpPr/>
              <p:nvPr/>
            </p:nvGrpSpPr>
            <p:grpSpPr>
              <a:xfrm>
                <a:off x="2978939" y="3489698"/>
                <a:ext cx="854250" cy="1016135"/>
                <a:chOff x="3071927" y="3861663"/>
                <a:chExt cx="854250" cy="1016135"/>
              </a:xfrm>
            </p:grpSpPr>
            <p:sp>
              <p:nvSpPr>
                <p:cNvPr id="47" name="六边形 46"/>
                <p:cNvSpPr/>
                <p:nvPr/>
              </p:nvSpPr>
              <p:spPr>
                <a:xfrm rot="5400000">
                  <a:off x="2990984" y="3942606"/>
                  <a:ext cx="1016135" cy="854249"/>
                </a:xfrm>
                <a:prstGeom prst="hexagon">
                  <a:avLst>
                    <a:gd name="adj" fmla="val 28032"/>
                    <a:gd name="vf" fmla="val 115470"/>
                  </a:avLst>
                </a:prstGeom>
                <a:noFill/>
                <a:ln w="25400" cap="rnd">
                  <a:solidFill>
                    <a:srgbClr val="00B050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8" name="菱形 47"/>
                <p:cNvSpPr/>
                <p:nvPr/>
              </p:nvSpPr>
              <p:spPr>
                <a:xfrm>
                  <a:off x="3071928" y="3877161"/>
                  <a:ext cx="854249" cy="424761"/>
                </a:xfrm>
                <a:prstGeom prst="diamond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9" name="Rectangle 2"/>
                <p:cNvSpPr>
                  <a:spLocks/>
                </p:cNvSpPr>
                <p:nvPr/>
              </p:nvSpPr>
              <p:spPr bwMode="auto">
                <a:xfrm>
                  <a:off x="3333631" y="4359342"/>
                  <a:ext cx="532074" cy="282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marL="342900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358775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15875" lvl="1" indent="0" eaLnBrk="1" hangingPunct="1">
                    <a:spcBef>
                      <a:spcPts val="400"/>
                    </a:spcBef>
                    <a:buClr>
                      <a:srgbClr val="FF6600"/>
                    </a:buClr>
                  </a:pPr>
                  <a:r>
                    <a:rPr lang="zh-CN" altLang="en-US" sz="1200" dirty="0" smtClean="0">
                      <a:solidFill>
                        <a:srgbClr val="4C4C4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  <a:t>权限</a:t>
                  </a:r>
                  <a:endParaRPr lang="en-US" altLang="zh-CN" sz="1200" dirty="0">
                    <a:solidFill>
                      <a:srgbClr val="4C4C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pitchFamily="49" charset="-122"/>
                  </a:endParaRPr>
                </a:p>
              </p:txBody>
            </p:sp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8832" y="3924986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 89"/>
              <p:cNvGrpSpPr/>
              <p:nvPr/>
            </p:nvGrpSpPr>
            <p:grpSpPr>
              <a:xfrm>
                <a:off x="4399774" y="3489698"/>
                <a:ext cx="854250" cy="1016135"/>
                <a:chOff x="4244794" y="3599207"/>
                <a:chExt cx="854250" cy="1016135"/>
              </a:xfrm>
            </p:grpSpPr>
            <p:sp>
              <p:nvSpPr>
                <p:cNvPr id="43" name="六边形 42"/>
                <p:cNvSpPr/>
                <p:nvPr/>
              </p:nvSpPr>
              <p:spPr>
                <a:xfrm rot="5400000">
                  <a:off x="4163851" y="3680150"/>
                  <a:ext cx="1016135" cy="854249"/>
                </a:xfrm>
                <a:prstGeom prst="hexagon">
                  <a:avLst>
                    <a:gd name="adj" fmla="val 28032"/>
                    <a:gd name="vf" fmla="val 115470"/>
                  </a:avLst>
                </a:prstGeom>
                <a:noFill/>
                <a:ln w="25400" cap="rnd">
                  <a:solidFill>
                    <a:srgbClr val="00B050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" name="菱形 43"/>
                <p:cNvSpPr/>
                <p:nvPr/>
              </p:nvSpPr>
              <p:spPr>
                <a:xfrm>
                  <a:off x="4244795" y="3614705"/>
                  <a:ext cx="854249" cy="424761"/>
                </a:xfrm>
                <a:prstGeom prst="diamond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5" name="Rectangle 2"/>
                <p:cNvSpPr>
                  <a:spLocks/>
                </p:cNvSpPr>
                <p:nvPr/>
              </p:nvSpPr>
              <p:spPr bwMode="auto">
                <a:xfrm>
                  <a:off x="4506498" y="4096886"/>
                  <a:ext cx="532074" cy="282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marL="342900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358775" indent="-3429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rgbClr val="8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15875" lvl="1" indent="0" eaLnBrk="1" hangingPunct="1">
                    <a:spcBef>
                      <a:spcPts val="400"/>
                    </a:spcBef>
                    <a:buClr>
                      <a:srgbClr val="FF6600"/>
                    </a:buClr>
                  </a:pPr>
                  <a:r>
                    <a:rPr lang="zh-CN" altLang="en-US" sz="1200" dirty="0" smtClean="0">
                      <a:solidFill>
                        <a:srgbClr val="4C4C4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黑体" panose="02010609060101010101" pitchFamily="49" charset="-122"/>
                    </a:rPr>
                    <a:t>基础</a:t>
                  </a:r>
                  <a:endParaRPr lang="en-US" altLang="zh-CN" sz="1200" dirty="0">
                    <a:solidFill>
                      <a:srgbClr val="4C4C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pitchFamily="49" charset="-122"/>
                  </a:endParaRPr>
                </a:p>
              </p:txBody>
            </p:sp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3747" y="3694686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32" name="圆角矩形 31"/>
              <p:cNvSpPr/>
              <p:nvPr/>
            </p:nvSpPr>
            <p:spPr>
              <a:xfrm>
                <a:off x="3613123" y="3855666"/>
                <a:ext cx="422762" cy="29163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r>
                  <a:rPr kumimoji="1" lang="en-US" altLang="zh-CN" sz="900" b="1" dirty="0" smtClean="0">
                    <a:solidFill>
                      <a:schemeClr val="tx1"/>
                    </a:solidFill>
                  </a:rPr>
                  <a:t>REST</a:t>
                </a:r>
                <a:endParaRPr kumimoji="1" lang="zh-CN" altLang="en-US" sz="9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900" b="1" dirty="0" smtClean="0">
                    <a:solidFill>
                      <a:srgbClr val="00B050"/>
                    </a:solidFill>
                  </a:rPr>
                  <a:t>API</a:t>
                </a:r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128257" y="3855666"/>
                <a:ext cx="422762" cy="29163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r>
                  <a:rPr kumimoji="1" lang="en-US" altLang="zh-CN" sz="900" b="1" dirty="0" smtClean="0">
                    <a:solidFill>
                      <a:schemeClr val="tx1"/>
                    </a:solidFill>
                  </a:rPr>
                  <a:t>REST</a:t>
                </a:r>
                <a:endParaRPr kumimoji="1" lang="zh-CN" altLang="en-US" sz="9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900" b="1" dirty="0" smtClean="0">
                    <a:solidFill>
                      <a:srgbClr val="00B050"/>
                    </a:solidFill>
                  </a:rPr>
                  <a:t>API</a:t>
                </a:r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4" name="圆角矩形 33"/>
              <p:cNvSpPr>
                <a:spLocks noChangeAspect="1"/>
              </p:cNvSpPr>
              <p:nvPr/>
            </p:nvSpPr>
            <p:spPr>
              <a:xfrm>
                <a:off x="3744293" y="3032045"/>
                <a:ext cx="129615" cy="14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5" name="直线连接符 95"/>
              <p:cNvCxnSpPr>
                <a:stCxn id="34" idx="2"/>
                <a:endCxn id="32" idx="0"/>
              </p:cNvCxnSpPr>
              <p:nvPr/>
            </p:nvCxnSpPr>
            <p:spPr>
              <a:xfrm>
                <a:off x="3809101" y="3176045"/>
                <a:ext cx="15403" cy="679621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>
                <a:spLocks noChangeAspect="1"/>
              </p:cNvSpPr>
              <p:nvPr/>
            </p:nvSpPr>
            <p:spPr>
              <a:xfrm>
                <a:off x="4377138" y="3060461"/>
                <a:ext cx="129615" cy="14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7" name="直线连接符 98"/>
              <p:cNvCxnSpPr>
                <a:stCxn id="36" idx="2"/>
                <a:endCxn id="33" idx="0"/>
              </p:cNvCxnSpPr>
              <p:nvPr/>
            </p:nvCxnSpPr>
            <p:spPr>
              <a:xfrm flipH="1">
                <a:off x="4339638" y="3204461"/>
                <a:ext cx="102308" cy="651205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圆角矩形 37"/>
              <p:cNvSpPr/>
              <p:nvPr/>
            </p:nvSpPr>
            <p:spPr>
              <a:xfrm>
                <a:off x="4916088" y="2597723"/>
                <a:ext cx="422762" cy="29163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r>
                  <a:rPr kumimoji="1" lang="en-US" altLang="zh-CN" sz="900" b="1" dirty="0" smtClean="0">
                    <a:solidFill>
                      <a:schemeClr val="tx1"/>
                    </a:solidFill>
                  </a:rPr>
                  <a:t>REST</a:t>
                </a:r>
                <a:endParaRPr kumimoji="1" lang="zh-CN" altLang="en-US" sz="9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900" b="1" dirty="0" smtClean="0">
                    <a:solidFill>
                      <a:srgbClr val="00B050"/>
                    </a:solidFill>
                  </a:rPr>
                  <a:t>API</a:t>
                </a:r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9" name="直线连接符 102"/>
              <p:cNvCxnSpPr>
                <a:stCxn id="34" idx="2"/>
                <a:endCxn id="33" idx="0"/>
              </p:cNvCxnSpPr>
              <p:nvPr/>
            </p:nvCxnSpPr>
            <p:spPr>
              <a:xfrm>
                <a:off x="3809101" y="3176045"/>
                <a:ext cx="530537" cy="679621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39"/>
              <p:cNvSpPr/>
              <p:nvPr/>
            </p:nvSpPr>
            <p:spPr>
              <a:xfrm>
                <a:off x="2830119" y="3868584"/>
                <a:ext cx="384329" cy="29163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r>
                  <a:rPr kumimoji="1" lang="en-US" altLang="zh-CN" sz="900" b="1" dirty="0" smtClean="0">
                    <a:solidFill>
                      <a:schemeClr val="tx1"/>
                    </a:solidFill>
                  </a:rPr>
                  <a:t>REST</a:t>
                </a:r>
                <a:endParaRPr kumimoji="1" lang="zh-CN" altLang="en-US" sz="9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900" b="1" dirty="0" smtClean="0">
                    <a:solidFill>
                      <a:srgbClr val="00B050"/>
                    </a:solidFill>
                  </a:rPr>
                  <a:t>API</a:t>
                </a:r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4978080" y="3853086"/>
                <a:ext cx="422762" cy="29163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r>
                  <a:rPr kumimoji="1" lang="en-US" altLang="zh-CN" sz="900" b="1" dirty="0" smtClean="0">
                    <a:solidFill>
                      <a:schemeClr val="tx1"/>
                    </a:solidFill>
                  </a:rPr>
                  <a:t>REST</a:t>
                </a:r>
                <a:endParaRPr kumimoji="1" lang="zh-CN" altLang="en-US" sz="9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zh-CN" sz="900" b="1" dirty="0" smtClean="0">
                    <a:solidFill>
                      <a:srgbClr val="00B050"/>
                    </a:solidFill>
                  </a:rPr>
                  <a:t>API</a:t>
                </a:r>
                <a:endParaRPr kumimoji="1" lang="zh-CN" altLang="en-US" sz="9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Rectangle 2"/>
              <p:cNvSpPr>
                <a:spLocks/>
              </p:cNvSpPr>
              <p:nvPr/>
            </p:nvSpPr>
            <p:spPr bwMode="auto">
              <a:xfrm>
                <a:off x="3891016" y="1937852"/>
                <a:ext cx="496576" cy="369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 eaLnBrk="0" hangingPunct="0"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358775" indent="-342900" eaLnBrk="0" hangingPunct="0"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rgbClr val="8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15875" lvl="1" indent="0" eaLnBrk="1" hangingPunct="1">
                  <a:spcBef>
                    <a:spcPts val="400"/>
                  </a:spcBef>
                  <a:buClr>
                    <a:srgbClr val="FF6600"/>
                  </a:buClr>
                </a:pPr>
                <a:r>
                  <a:rPr lang="en-US" altLang="zh-CN" sz="1600" dirty="0" smtClean="0">
                    <a:solidFill>
                      <a:srgbClr val="4C4C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pitchFamily="49" charset="-122"/>
                  </a:rPr>
                  <a:t>LCP</a:t>
                </a:r>
                <a:endParaRPr lang="zh-CN" altLang="en-US" sz="1600" dirty="0" smtClean="0">
                  <a:solidFill>
                    <a:srgbClr val="4C4C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pitchFamily="49" charset="-122"/>
                </a:endParaRPr>
              </a:p>
            </p:txBody>
          </p:sp>
        </p:grp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4386581" y="2001788"/>
              <a:ext cx="648000" cy="6480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 smtClean="0">
                  <a:solidFill>
                    <a:schemeClr val="tx1"/>
                  </a:solidFill>
                </a:rPr>
                <a:t>API</a:t>
              </a:r>
              <a:r>
                <a:rPr kumimoji="1" lang="zh-CN" altLang="en-US" sz="1000" b="1" dirty="0" smtClean="0">
                  <a:solidFill>
                    <a:schemeClr val="tx1"/>
                  </a:solidFill>
                </a:rPr>
                <a:t/>
              </a:r>
              <a:br>
                <a:rPr kumimoji="1" lang="zh-CN" altLang="en-US" sz="1000" b="1" dirty="0" smtClean="0">
                  <a:solidFill>
                    <a:schemeClr val="tx1"/>
                  </a:solidFill>
                </a:rPr>
              </a:br>
              <a:r>
                <a:rPr kumimoji="1" lang="zh-CN" altLang="en-US" sz="1000" b="1" dirty="0" smtClean="0">
                  <a:solidFill>
                    <a:srgbClr val="00B050"/>
                  </a:solidFill>
                </a:rPr>
                <a:t>网关</a:t>
              </a:r>
              <a:endParaRPr kumimoji="1" lang="zh-CN" altLang="en-US" sz="10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直线连接符 121"/>
            <p:cNvCxnSpPr>
              <a:stCxn id="38" idx="0"/>
              <a:endCxn id="19" idx="3"/>
            </p:cNvCxnSpPr>
            <p:nvPr/>
          </p:nvCxnSpPr>
          <p:spPr>
            <a:xfrm flipV="1">
              <a:off x="4103968" y="2554891"/>
              <a:ext cx="377510" cy="46269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27"/>
            <p:cNvCxnSpPr>
              <a:stCxn id="19" idx="0"/>
              <a:endCxn id="61" idx="4"/>
            </p:cNvCxnSpPr>
            <p:nvPr/>
          </p:nvCxnSpPr>
          <p:spPr>
            <a:xfrm flipV="1">
              <a:off x="4710581" y="1792936"/>
              <a:ext cx="0" cy="20885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 133"/>
            <p:cNvGrpSpPr/>
            <p:nvPr/>
          </p:nvGrpSpPr>
          <p:grpSpPr>
            <a:xfrm>
              <a:off x="2757477" y="1144936"/>
              <a:ext cx="648000" cy="648000"/>
              <a:chOff x="2881461" y="1051948"/>
              <a:chExt cx="648000" cy="648000"/>
            </a:xfrm>
          </p:grpSpPr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2881461" y="1051948"/>
                <a:ext cx="648000" cy="64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0422" y="1206233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23" name="直线连接符 135"/>
            <p:cNvCxnSpPr>
              <a:stCxn id="25" idx="5"/>
              <a:endCxn id="19" idx="1"/>
            </p:cNvCxnSpPr>
            <p:nvPr/>
          </p:nvCxnSpPr>
          <p:spPr>
            <a:xfrm>
              <a:off x="3310580" y="1698039"/>
              <a:ext cx="1170898" cy="39864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143"/>
            <p:cNvCxnSpPr>
              <a:stCxn id="59" idx="5"/>
            </p:cNvCxnSpPr>
            <p:nvPr/>
          </p:nvCxnSpPr>
          <p:spPr>
            <a:xfrm>
              <a:off x="1902080" y="1698039"/>
              <a:ext cx="434239" cy="101860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15"/>
          <p:cNvSpPr/>
          <p:nvPr/>
        </p:nvSpPr>
        <p:spPr>
          <a:xfrm>
            <a:off x="868325" y="5253191"/>
            <a:ext cx="4770463" cy="89255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400" i="1" dirty="0"/>
          </a:p>
          <a:p>
            <a:r>
              <a:rPr lang="en-US" altLang="zh-CN" sz="1600" i="1" dirty="0" smtClean="0"/>
              <a:t>LCP</a:t>
            </a:r>
            <a:r>
              <a:rPr lang="zh-CN" altLang="en-US" sz="1600" i="1" dirty="0" smtClean="0"/>
              <a:t>主要使用的开源框架有：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Spring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Framework,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Spring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MVC,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Spring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Security,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err="1" smtClean="0">
                <a:solidFill>
                  <a:srgbClr val="FF0000"/>
                </a:solidFill>
              </a:rPr>
              <a:t>Mybatis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err="1" smtClean="0">
                <a:solidFill>
                  <a:srgbClr val="FF0000"/>
                </a:solidFill>
              </a:rPr>
              <a:t>AngularJS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err="1" smtClean="0">
                <a:solidFill>
                  <a:srgbClr val="FF0000"/>
                </a:solidFill>
              </a:rPr>
              <a:t>Liquibase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Quartz,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Maven, </a:t>
            </a:r>
            <a:r>
              <a:rPr lang="en-US" altLang="zh-CN" sz="1600" b="1" i="1" dirty="0" err="1" smtClean="0">
                <a:solidFill>
                  <a:srgbClr val="FF0000"/>
                </a:solidFill>
              </a:rPr>
              <a:t>Freemarker</a:t>
            </a:r>
            <a:r>
              <a:rPr lang="zh-CN" altLang="en-US" sz="1600" b="1" i="1" dirty="0" smtClean="0">
                <a:solidFill>
                  <a:srgbClr val="FF0000"/>
                </a:solidFill>
              </a:rPr>
              <a:t>等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>
            <a:spLocks/>
          </p:cNvSpPr>
          <p:nvPr/>
        </p:nvSpPr>
        <p:spPr bwMode="auto">
          <a:xfrm>
            <a:off x="6510591" y="5427594"/>
            <a:ext cx="4122341" cy="7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满足多平台移动应用开发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使用</a:t>
            </a:r>
            <a:r>
              <a:rPr lang="en-US" altLang="zh-CN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H5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和</a:t>
            </a:r>
            <a:r>
              <a:rPr lang="en-US" altLang="zh-CN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JS</a:t>
            </a:r>
            <a:r>
              <a:rPr lang="zh-CN" altLang="en-US" b="0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混合技术，配合移动中台管理组件，构建企业级跨平台移动应用解决方案。</a:t>
            </a:r>
            <a:endParaRPr lang="en-US" altLang="zh-CN" b="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932" y="4880965"/>
            <a:ext cx="346286" cy="360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318" y="4880965"/>
            <a:ext cx="346286" cy="3600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060" y="4880965"/>
            <a:ext cx="346286" cy="36000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409" y="1948881"/>
            <a:ext cx="346286" cy="36000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795" y="1948881"/>
            <a:ext cx="346286" cy="36000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537" y="1948881"/>
            <a:ext cx="346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6"/>
          <p:cNvSpPr>
            <a:spLocks noChangeArrowheads="1"/>
          </p:cNvSpPr>
          <p:nvPr/>
        </p:nvSpPr>
        <p:spPr bwMode="gray">
          <a:xfrm rot="5400000">
            <a:off x="8757771" y="3065100"/>
            <a:ext cx="703089" cy="576263"/>
          </a:xfrm>
          <a:prstGeom prst="chevron">
            <a:avLst>
              <a:gd name="adj" fmla="val 21139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wrap="none" anchor="ctr"/>
          <a:lstStyle/>
          <a:p>
            <a:r>
              <a:rPr lang="zh-CN" altLang="en-US" b="1" smtClean="0">
                <a:latin typeface="+mj-ea"/>
                <a:ea typeface="+mj-ea"/>
                <a:cs typeface="Arial" pitchFamily="34" charset="0"/>
              </a:rPr>
              <a:t>前端</a:t>
            </a:r>
            <a:endParaRPr lang="zh-CN" altLang="en-US" b="1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743" y="304743"/>
            <a:ext cx="10976057" cy="540649"/>
          </a:xfrm>
        </p:spPr>
        <p:txBody>
          <a:bodyPr/>
          <a:lstStyle/>
          <a:p>
            <a:r>
              <a:rPr lang="zh-CN" altLang="en-US" sz="2800" dirty="0" smtClean="0"/>
              <a:t>技术优势</a:t>
            </a:r>
            <a:endParaRPr lang="zh-CN" altLang="en-US" sz="2800" dirty="0"/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gray">
          <a:xfrm rot="5400000">
            <a:off x="2792383" y="3065100"/>
            <a:ext cx="703089" cy="576263"/>
          </a:xfrm>
          <a:prstGeom prst="chevron">
            <a:avLst>
              <a:gd name="adj" fmla="val 2113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anchor="ctr"/>
          <a:lstStyle/>
          <a:p>
            <a:pPr>
              <a:defRPr/>
            </a:pPr>
            <a:r>
              <a:rPr lang="zh-CN" altLang="en-US" b="1" smtClean="0">
                <a:latin typeface="+mj-ea"/>
                <a:ea typeface="+mj-ea"/>
                <a:cs typeface="Arial" pitchFamily="34" charset="0"/>
              </a:rPr>
              <a:t>后端</a:t>
            </a:r>
            <a:endParaRPr lang="zh-CN" altLang="en-US" b="1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gray">
          <a:xfrm>
            <a:off x="6262697" y="3733995"/>
            <a:ext cx="5693238" cy="2552085"/>
          </a:xfrm>
          <a:prstGeom prst="roundRect">
            <a:avLst>
              <a:gd name="adj" fmla="val 7945"/>
            </a:avLst>
          </a:prstGeom>
          <a:solidFill>
            <a:schemeClr val="bg1">
              <a:alpha val="60000"/>
            </a:schemeClr>
          </a:solidFill>
          <a:ln w="38100">
            <a:gradFill>
              <a:gsLst>
                <a:gs pos="50000">
                  <a:srgbClr val="FFCF01"/>
                </a:gs>
                <a:gs pos="100000">
                  <a:srgbClr val="E22000"/>
                </a:gs>
              </a:gsLst>
              <a:lin ang="5400000" scaled="0"/>
            </a:gra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l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hidden">
          <a:xfrm>
            <a:off x="2057399" y="979717"/>
            <a:ext cx="8305800" cy="1991943"/>
          </a:xfrm>
          <a:prstGeom prst="roundRect">
            <a:avLst>
              <a:gd name="adj" fmla="val 1518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3d/>
          </a:bodyPr>
          <a:lstStyle/>
          <a:p>
            <a:endParaRPr lang="en-US" altLang="zh-CN" sz="1600" dirty="0">
              <a:latin typeface="+mj-ea"/>
              <a:ea typeface="+mj-ea"/>
              <a:cs typeface="宋体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gray">
          <a:xfrm>
            <a:off x="6310473" y="3854645"/>
            <a:ext cx="55114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AJAX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模式，富客户端（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RIA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）应用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使用主流开源前端框架：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jQuery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KendoUI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Bootstrap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AngularJS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React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等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服务端使用动态模板技术，如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FreeMarker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SpringMVC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支持动态页面静态化、服务端缓存、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CDN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缓存</a:t>
            </a: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gray">
          <a:xfrm>
            <a:off x="297309" y="3733996"/>
            <a:ext cx="5693238" cy="2552084"/>
          </a:xfrm>
          <a:prstGeom prst="roundRect">
            <a:avLst>
              <a:gd name="adj" fmla="val 7945"/>
            </a:avLst>
          </a:prstGeom>
          <a:solidFill>
            <a:schemeClr val="bg1">
              <a:alpha val="60000"/>
            </a:schemeClr>
          </a:solidFill>
          <a:ln w="38100">
            <a:gradFill>
              <a:gsLst>
                <a:gs pos="50000">
                  <a:srgbClr val="FFCF01"/>
                </a:gs>
                <a:gs pos="100000">
                  <a:srgbClr val="E22000"/>
                </a:gs>
              </a:gsLst>
              <a:lin ang="5400000" scaled="0"/>
            </a:gra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l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gray">
          <a:xfrm>
            <a:off x="377743" y="3854645"/>
            <a:ext cx="513105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Spring+MyBatis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实现关系型数据库业务逻辑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缓存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技术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：</a:t>
            </a: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Redis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用于数据结构缓存</a:t>
            </a:r>
          </a:p>
          <a:p>
            <a:pPr marL="288000">
              <a:spcBef>
                <a:spcPct val="50000"/>
              </a:spcBef>
            </a:pP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Memcached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用于流数据、长文本缓存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MongoDB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存储非结构化数据（如社交类应用）</a:t>
            </a:r>
          </a:p>
          <a:p>
            <a:pPr marL="288000" indent="-2880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MQ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：</a:t>
            </a: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Apache Kafka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、</a:t>
            </a:r>
            <a:r>
              <a:rPr lang="en-US" altLang="zh-CN" sz="1600" smtClean="0">
                <a:latin typeface="+mj-ea"/>
                <a:ea typeface="+mj-ea"/>
                <a:cs typeface="Arial" pitchFamily="34" charset="0"/>
              </a:rPr>
              <a:t>Redis MQ</a:t>
            </a:r>
            <a:r>
              <a:rPr lang="zh-CN" altLang="en-US" sz="1600" smtClean="0">
                <a:latin typeface="+mj-ea"/>
                <a:ea typeface="+mj-ea"/>
                <a:cs typeface="Arial" pitchFamily="34" charset="0"/>
              </a:rPr>
              <a:t>用于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海量持久化消息队列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gray">
          <a:xfrm>
            <a:off x="3440432" y="1089655"/>
            <a:ext cx="636759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171450" indent="-288000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Java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语言及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J2EE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平台是最主流的开发语言</a:t>
            </a:r>
          </a:p>
          <a:p>
            <a:pPr marL="171450" indent="-288000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轻量技术路线，适合于敏捷开发</a:t>
            </a:r>
          </a:p>
          <a:p>
            <a:pPr marL="171450" indent="-288000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所选组件均为主流产品，广泛应用于拥有海量用户的互联网行业</a:t>
            </a:r>
          </a:p>
          <a:p>
            <a:pPr marL="171450" indent="-288000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业内熟悉这些产品的技术人才较为丰富，资料文档齐备</a:t>
            </a:r>
          </a:p>
          <a:p>
            <a:pPr marL="171450" indent="-288000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采用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SOA</a:t>
            </a:r>
            <a:r>
              <a:rPr lang="zh-CN" altLang="en-US" sz="1600">
                <a:latin typeface="+mj-ea"/>
                <a:ea typeface="+mj-ea"/>
                <a:cs typeface="Arial" pitchFamily="34" charset="0"/>
              </a:rPr>
              <a:t>架构，易于对外提供</a:t>
            </a:r>
            <a:r>
              <a:rPr lang="en-US" altLang="zh-CN" sz="1600">
                <a:latin typeface="+mj-ea"/>
                <a:ea typeface="+mj-ea"/>
                <a:cs typeface="Arial" pitchFamily="34" charset="0"/>
              </a:rPr>
              <a:t>API</a:t>
            </a:r>
          </a:p>
        </p:txBody>
      </p:sp>
      <p:sp>
        <p:nvSpPr>
          <p:cNvPr id="18" name="Text Box 123"/>
          <p:cNvSpPr txBox="1">
            <a:spLocks noChangeArrowheads="1"/>
          </p:cNvSpPr>
          <p:nvPr/>
        </p:nvSpPr>
        <p:spPr bwMode="auto">
          <a:xfrm>
            <a:off x="2061854" y="1475110"/>
            <a:ext cx="790198" cy="80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技术优势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0850"/>
            <a:ext cx="10515600" cy="644166"/>
          </a:xfrm>
        </p:spPr>
        <p:txBody>
          <a:bodyPr/>
          <a:lstStyle/>
          <a:p>
            <a:r>
              <a:rPr lang="zh-CN" altLang="en-US" sz="2800" dirty="0" smtClean="0"/>
              <a:t>部分组件清单</a:t>
            </a:r>
            <a:endParaRPr lang="zh-CN" altLang="en-US" sz="28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03877"/>
              </p:ext>
            </p:extLst>
          </p:nvPr>
        </p:nvGraphicFramePr>
        <p:xfrm>
          <a:off x="1440000" y="862280"/>
          <a:ext cx="9720000" cy="54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组件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版本号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是否开源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功能简述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Nginx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1.10.0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高性能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http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和反向代理服务器，并发能力强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Tomcat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8.5.4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Web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应用服务器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Zabbix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2.4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基于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WEB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界面的提供分布式系统监视及网络监视功能的企业级开源解决方案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Spring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4.2.2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J2EE Framework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，企业应用中广泛应用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Freemarker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2.3.21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模版引擎，用于生成页面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Mybatis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3.3.0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优秀的持久层框架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Quartz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2.2.3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作业调度框架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Junit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4.12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Java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单元测试框架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Bootstrap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3.3.5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前端框架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Jquery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1.12.2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Javascript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库，兼容多浏览器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Redis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3.0.7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基于内存的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Key-value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存储系统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logback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1.2.17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控制日志信息组件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Liquibase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3.4.2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开源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用于跟踪、管理和应用数据库变化的开源的数据库重构工具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……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……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……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……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8254" y="365126"/>
            <a:ext cx="10275545" cy="816694"/>
          </a:xfrm>
        </p:spPr>
        <p:txBody>
          <a:bodyPr/>
          <a:lstStyle/>
          <a:p>
            <a:r>
              <a:rPr lang="zh-CN" altLang="en-US" sz="2800" dirty="0"/>
              <a:t>系统特性</a:t>
            </a:r>
          </a:p>
        </p:txBody>
      </p:sp>
      <p:sp>
        <p:nvSpPr>
          <p:cNvPr id="3" name="Freeform 3"/>
          <p:cNvSpPr>
            <a:spLocks noChangeAspect="1"/>
          </p:cNvSpPr>
          <p:nvPr/>
        </p:nvSpPr>
        <p:spPr bwMode="auto">
          <a:xfrm>
            <a:off x="1078255" y="1295401"/>
            <a:ext cx="4995277" cy="2265452"/>
          </a:xfrm>
          <a:custGeom>
            <a:avLst/>
            <a:gdLst>
              <a:gd name="T0" fmla="*/ 2652 w 2652"/>
              <a:gd name="T1" fmla="*/ 600 h 1208"/>
              <a:gd name="T2" fmla="*/ 2652 w 2652"/>
              <a:gd name="T3" fmla="*/ 0 h 1208"/>
              <a:gd name="T4" fmla="*/ 0 w 2652"/>
              <a:gd name="T5" fmla="*/ 0 h 1208"/>
              <a:gd name="T6" fmla="*/ 0 w 2652"/>
              <a:gd name="T7" fmla="*/ 1208 h 1208"/>
              <a:gd name="T8" fmla="*/ 2036 w 2652"/>
              <a:gd name="T9" fmla="*/ 1208 h 1208"/>
              <a:gd name="T10" fmla="*/ 2091 w 2652"/>
              <a:gd name="T11" fmla="*/ 986 h 1208"/>
              <a:gd name="T12" fmla="*/ 2232 w 2652"/>
              <a:gd name="T13" fmla="*/ 779 h 1208"/>
              <a:gd name="T14" fmla="*/ 2430 w 2652"/>
              <a:gd name="T15" fmla="*/ 653 h 1208"/>
              <a:gd name="T16" fmla="*/ 2652 w 2652"/>
              <a:gd name="T17" fmla="*/ 60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2" h="1208">
                <a:moveTo>
                  <a:pt x="2652" y="600"/>
                </a:moveTo>
                <a:cubicBezTo>
                  <a:pt x="2652" y="300"/>
                  <a:pt x="2652" y="0"/>
                  <a:pt x="2652" y="0"/>
                </a:cubicBezTo>
                <a:cubicBezTo>
                  <a:pt x="1326" y="0"/>
                  <a:pt x="0" y="0"/>
                  <a:pt x="0" y="0"/>
                </a:cubicBezTo>
                <a:cubicBezTo>
                  <a:pt x="0" y="604"/>
                  <a:pt x="0" y="1208"/>
                  <a:pt x="0" y="1208"/>
                </a:cubicBezTo>
                <a:cubicBezTo>
                  <a:pt x="1018" y="1208"/>
                  <a:pt x="2037" y="1205"/>
                  <a:pt x="2036" y="1208"/>
                </a:cubicBezTo>
                <a:cubicBezTo>
                  <a:pt x="2046" y="1115"/>
                  <a:pt x="2059" y="1057"/>
                  <a:pt x="2091" y="986"/>
                </a:cubicBezTo>
                <a:cubicBezTo>
                  <a:pt x="2123" y="915"/>
                  <a:pt x="2173" y="838"/>
                  <a:pt x="2232" y="779"/>
                </a:cubicBezTo>
                <a:cubicBezTo>
                  <a:pt x="2291" y="720"/>
                  <a:pt x="2359" y="683"/>
                  <a:pt x="2430" y="653"/>
                </a:cubicBezTo>
                <a:cubicBezTo>
                  <a:pt x="2501" y="623"/>
                  <a:pt x="2529" y="614"/>
                  <a:pt x="2652" y="600"/>
                </a:cubicBezTo>
                <a:close/>
              </a:path>
            </a:pathLst>
          </a:custGeom>
          <a:solidFill>
            <a:srgbClr val="DAFD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Freeform 4"/>
          <p:cNvSpPr>
            <a:spLocks noChangeAspect="1"/>
          </p:cNvSpPr>
          <p:nvPr/>
        </p:nvSpPr>
        <p:spPr bwMode="auto">
          <a:xfrm flipV="1">
            <a:off x="1078255" y="3679914"/>
            <a:ext cx="4995277" cy="2265452"/>
          </a:xfrm>
          <a:custGeom>
            <a:avLst/>
            <a:gdLst>
              <a:gd name="T0" fmla="*/ 2652 w 2652"/>
              <a:gd name="T1" fmla="*/ 600 h 1208"/>
              <a:gd name="T2" fmla="*/ 2652 w 2652"/>
              <a:gd name="T3" fmla="*/ 0 h 1208"/>
              <a:gd name="T4" fmla="*/ 0 w 2652"/>
              <a:gd name="T5" fmla="*/ 0 h 1208"/>
              <a:gd name="T6" fmla="*/ 0 w 2652"/>
              <a:gd name="T7" fmla="*/ 1208 h 1208"/>
              <a:gd name="T8" fmla="*/ 2036 w 2652"/>
              <a:gd name="T9" fmla="*/ 1208 h 1208"/>
              <a:gd name="T10" fmla="*/ 2091 w 2652"/>
              <a:gd name="T11" fmla="*/ 986 h 1208"/>
              <a:gd name="T12" fmla="*/ 2232 w 2652"/>
              <a:gd name="T13" fmla="*/ 779 h 1208"/>
              <a:gd name="T14" fmla="*/ 2430 w 2652"/>
              <a:gd name="T15" fmla="*/ 653 h 1208"/>
              <a:gd name="T16" fmla="*/ 2652 w 2652"/>
              <a:gd name="T17" fmla="*/ 60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2" h="1208">
                <a:moveTo>
                  <a:pt x="2652" y="600"/>
                </a:moveTo>
                <a:cubicBezTo>
                  <a:pt x="2652" y="300"/>
                  <a:pt x="2652" y="0"/>
                  <a:pt x="2652" y="0"/>
                </a:cubicBezTo>
                <a:cubicBezTo>
                  <a:pt x="1326" y="0"/>
                  <a:pt x="0" y="0"/>
                  <a:pt x="0" y="0"/>
                </a:cubicBezTo>
                <a:cubicBezTo>
                  <a:pt x="0" y="604"/>
                  <a:pt x="0" y="1208"/>
                  <a:pt x="0" y="1208"/>
                </a:cubicBezTo>
                <a:cubicBezTo>
                  <a:pt x="1018" y="1208"/>
                  <a:pt x="2037" y="1205"/>
                  <a:pt x="2036" y="1208"/>
                </a:cubicBezTo>
                <a:cubicBezTo>
                  <a:pt x="2046" y="1115"/>
                  <a:pt x="2059" y="1057"/>
                  <a:pt x="2091" y="986"/>
                </a:cubicBezTo>
                <a:cubicBezTo>
                  <a:pt x="2123" y="915"/>
                  <a:pt x="2173" y="838"/>
                  <a:pt x="2232" y="779"/>
                </a:cubicBezTo>
                <a:cubicBezTo>
                  <a:pt x="2291" y="720"/>
                  <a:pt x="2359" y="683"/>
                  <a:pt x="2430" y="653"/>
                </a:cubicBezTo>
                <a:cubicBezTo>
                  <a:pt x="2501" y="623"/>
                  <a:pt x="2529" y="614"/>
                  <a:pt x="2652" y="600"/>
                </a:cubicBezTo>
                <a:close/>
              </a:path>
            </a:pathLst>
          </a:custGeom>
          <a:solidFill>
            <a:srgbClr val="DAFD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Freeform 5"/>
          <p:cNvSpPr>
            <a:spLocks noChangeAspect="1"/>
          </p:cNvSpPr>
          <p:nvPr/>
        </p:nvSpPr>
        <p:spPr bwMode="auto">
          <a:xfrm flipH="1">
            <a:off x="6158915" y="1295401"/>
            <a:ext cx="4995277" cy="2265452"/>
          </a:xfrm>
          <a:custGeom>
            <a:avLst/>
            <a:gdLst>
              <a:gd name="T0" fmla="*/ 2652 w 2652"/>
              <a:gd name="T1" fmla="*/ 600 h 1208"/>
              <a:gd name="T2" fmla="*/ 2652 w 2652"/>
              <a:gd name="T3" fmla="*/ 0 h 1208"/>
              <a:gd name="T4" fmla="*/ 0 w 2652"/>
              <a:gd name="T5" fmla="*/ 0 h 1208"/>
              <a:gd name="T6" fmla="*/ 0 w 2652"/>
              <a:gd name="T7" fmla="*/ 1208 h 1208"/>
              <a:gd name="T8" fmla="*/ 2036 w 2652"/>
              <a:gd name="T9" fmla="*/ 1208 h 1208"/>
              <a:gd name="T10" fmla="*/ 2091 w 2652"/>
              <a:gd name="T11" fmla="*/ 986 h 1208"/>
              <a:gd name="T12" fmla="*/ 2232 w 2652"/>
              <a:gd name="T13" fmla="*/ 779 h 1208"/>
              <a:gd name="T14" fmla="*/ 2430 w 2652"/>
              <a:gd name="T15" fmla="*/ 653 h 1208"/>
              <a:gd name="T16" fmla="*/ 2652 w 2652"/>
              <a:gd name="T17" fmla="*/ 60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2" h="1208">
                <a:moveTo>
                  <a:pt x="2652" y="600"/>
                </a:moveTo>
                <a:cubicBezTo>
                  <a:pt x="2652" y="300"/>
                  <a:pt x="2652" y="0"/>
                  <a:pt x="2652" y="0"/>
                </a:cubicBezTo>
                <a:cubicBezTo>
                  <a:pt x="1326" y="0"/>
                  <a:pt x="0" y="0"/>
                  <a:pt x="0" y="0"/>
                </a:cubicBezTo>
                <a:cubicBezTo>
                  <a:pt x="0" y="604"/>
                  <a:pt x="0" y="1208"/>
                  <a:pt x="0" y="1208"/>
                </a:cubicBezTo>
                <a:cubicBezTo>
                  <a:pt x="1018" y="1208"/>
                  <a:pt x="2037" y="1205"/>
                  <a:pt x="2036" y="1208"/>
                </a:cubicBezTo>
                <a:cubicBezTo>
                  <a:pt x="2046" y="1115"/>
                  <a:pt x="2059" y="1057"/>
                  <a:pt x="2091" y="986"/>
                </a:cubicBezTo>
                <a:cubicBezTo>
                  <a:pt x="2123" y="915"/>
                  <a:pt x="2173" y="838"/>
                  <a:pt x="2232" y="779"/>
                </a:cubicBezTo>
                <a:cubicBezTo>
                  <a:pt x="2291" y="720"/>
                  <a:pt x="2359" y="683"/>
                  <a:pt x="2430" y="653"/>
                </a:cubicBezTo>
                <a:cubicBezTo>
                  <a:pt x="2501" y="623"/>
                  <a:pt x="2529" y="614"/>
                  <a:pt x="2652" y="600"/>
                </a:cubicBezTo>
                <a:close/>
              </a:path>
            </a:pathLst>
          </a:custGeom>
          <a:solidFill>
            <a:srgbClr val="DAFD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Freeform 6"/>
          <p:cNvSpPr>
            <a:spLocks noChangeAspect="1"/>
          </p:cNvSpPr>
          <p:nvPr/>
        </p:nvSpPr>
        <p:spPr bwMode="auto">
          <a:xfrm flipH="1" flipV="1">
            <a:off x="6158915" y="3679914"/>
            <a:ext cx="4995277" cy="2265452"/>
          </a:xfrm>
          <a:custGeom>
            <a:avLst/>
            <a:gdLst>
              <a:gd name="T0" fmla="*/ 2652 w 2652"/>
              <a:gd name="T1" fmla="*/ 600 h 1208"/>
              <a:gd name="T2" fmla="*/ 2652 w 2652"/>
              <a:gd name="T3" fmla="*/ 0 h 1208"/>
              <a:gd name="T4" fmla="*/ 0 w 2652"/>
              <a:gd name="T5" fmla="*/ 0 h 1208"/>
              <a:gd name="T6" fmla="*/ 0 w 2652"/>
              <a:gd name="T7" fmla="*/ 1208 h 1208"/>
              <a:gd name="T8" fmla="*/ 2036 w 2652"/>
              <a:gd name="T9" fmla="*/ 1208 h 1208"/>
              <a:gd name="T10" fmla="*/ 2091 w 2652"/>
              <a:gd name="T11" fmla="*/ 986 h 1208"/>
              <a:gd name="T12" fmla="*/ 2232 w 2652"/>
              <a:gd name="T13" fmla="*/ 779 h 1208"/>
              <a:gd name="T14" fmla="*/ 2430 w 2652"/>
              <a:gd name="T15" fmla="*/ 653 h 1208"/>
              <a:gd name="T16" fmla="*/ 2652 w 2652"/>
              <a:gd name="T17" fmla="*/ 600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2" h="1208">
                <a:moveTo>
                  <a:pt x="2652" y="600"/>
                </a:moveTo>
                <a:cubicBezTo>
                  <a:pt x="2652" y="300"/>
                  <a:pt x="2652" y="0"/>
                  <a:pt x="2652" y="0"/>
                </a:cubicBezTo>
                <a:cubicBezTo>
                  <a:pt x="1326" y="0"/>
                  <a:pt x="0" y="0"/>
                  <a:pt x="0" y="0"/>
                </a:cubicBezTo>
                <a:cubicBezTo>
                  <a:pt x="0" y="604"/>
                  <a:pt x="0" y="1208"/>
                  <a:pt x="0" y="1208"/>
                </a:cubicBezTo>
                <a:cubicBezTo>
                  <a:pt x="1018" y="1208"/>
                  <a:pt x="2037" y="1205"/>
                  <a:pt x="2036" y="1208"/>
                </a:cubicBezTo>
                <a:cubicBezTo>
                  <a:pt x="2046" y="1115"/>
                  <a:pt x="2059" y="1057"/>
                  <a:pt x="2091" y="986"/>
                </a:cubicBezTo>
                <a:cubicBezTo>
                  <a:pt x="2123" y="915"/>
                  <a:pt x="2173" y="838"/>
                  <a:pt x="2232" y="779"/>
                </a:cubicBezTo>
                <a:cubicBezTo>
                  <a:pt x="2291" y="720"/>
                  <a:pt x="2359" y="683"/>
                  <a:pt x="2430" y="653"/>
                </a:cubicBezTo>
                <a:cubicBezTo>
                  <a:pt x="2501" y="623"/>
                  <a:pt x="2529" y="614"/>
                  <a:pt x="2652" y="600"/>
                </a:cubicBezTo>
                <a:close/>
              </a:path>
            </a:pathLst>
          </a:custGeom>
          <a:solidFill>
            <a:srgbClr val="DAFD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06823" y="2497545"/>
            <a:ext cx="2228215" cy="222821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72000" tIns="0" rIns="0" bIns="0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flipH="1">
            <a:off x="5300419" y="3437306"/>
            <a:ext cx="1638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+mj-ea"/>
                <a:ea typeface="+mj-ea"/>
              </a:rPr>
              <a:t>特性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49620" y="1743163"/>
            <a:ext cx="39100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0" lvl="1" indent="-360000" defTabSz="330200">
              <a:buFont typeface="Wingdings" pitchFamily="2" charset="2"/>
              <a:buChar char="l"/>
              <a:tabLst>
                <a:tab pos="8521700" algn="r"/>
              </a:tabLst>
            </a:pPr>
            <a:r>
              <a:rPr kumimoji="1" lang="zh-CN" altLang="en-US" b="1">
                <a:latin typeface="+mj-ea"/>
                <a:ea typeface="+mj-ea"/>
              </a:rPr>
              <a:t>可</a:t>
            </a: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扩展性</a:t>
            </a: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服务层可扩展性</a:t>
            </a: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数据库层可</a:t>
            </a:r>
            <a:r>
              <a:rPr kumimoji="1" lang="zh-CN" altLang="en-US" smtClean="0">
                <a:latin typeface="+mj-ea"/>
                <a:ea typeface="+mj-ea"/>
              </a:rPr>
              <a:t>扩展性</a:t>
            </a:r>
            <a:endParaRPr kumimoji="1" lang="zh-CN" altLang="en-US">
              <a:latin typeface="+mj-ea"/>
              <a:ea typeface="+mj-ea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688697" y="1743163"/>
            <a:ext cx="294425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lvl="1" indent="-360000" defTabSz="330200">
              <a:buFont typeface="Wingdings" pitchFamily="2" charset="2"/>
              <a:buChar char="l"/>
              <a:tabLst>
                <a:tab pos="8521700" algn="r"/>
              </a:tabLst>
            </a:pPr>
            <a:r>
              <a:rPr kumimoji="1" lang="zh-CN" altLang="en-US" b="1">
                <a:latin typeface="+mj-ea"/>
                <a:ea typeface="+mj-ea"/>
              </a:rPr>
              <a:t>海量并发处理</a:t>
            </a:r>
            <a:endParaRPr kumimoji="1" lang="en-US" altLang="zh-CN" b="1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海量并发</a:t>
            </a:r>
            <a:r>
              <a:rPr kumimoji="1" lang="zh-CN" altLang="en-US" smtClean="0">
                <a:latin typeface="+mj-ea"/>
                <a:ea typeface="+mj-ea"/>
              </a:rPr>
              <a:t>读取</a:t>
            </a:r>
            <a:endParaRPr kumimoji="1" lang="en-US" altLang="zh-CN" smtClean="0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海量并发写入</a:t>
            </a:r>
            <a:endParaRPr kumimoji="1" lang="en-US" altLang="zh-CN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  <a:cs typeface="微软雅黑"/>
              </a:rPr>
              <a:t>海量并发竞争</a:t>
            </a:r>
            <a:endParaRPr kumimoji="1" lang="en-US" altLang="zh-CN" smtClean="0">
              <a:latin typeface="+mj-ea"/>
              <a:ea typeface="+mj-ea"/>
              <a:cs typeface="微软雅黑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49620" y="3934366"/>
            <a:ext cx="391001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0" lvl="1" indent="-360000" defTabSz="330200">
              <a:buFont typeface="Wingdings" pitchFamily="2" charset="2"/>
              <a:buChar char="l"/>
              <a:tabLst>
                <a:tab pos="8521700" algn="r"/>
              </a:tabLst>
            </a:pPr>
            <a:r>
              <a:rPr kumimoji="1" lang="zh-CN" altLang="en-US" b="1">
                <a:latin typeface="+mj-ea"/>
                <a:ea typeface="+mj-ea"/>
              </a:rPr>
              <a:t>高可靠性</a:t>
            </a:r>
            <a:endParaRPr kumimoji="1" lang="en-US" altLang="zh-CN" b="1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服务层高可靠性</a:t>
            </a: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存储层高可靠性</a:t>
            </a: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endParaRPr kumimoji="1" lang="zh-CN" altLang="en-US">
              <a:latin typeface="+mj-ea"/>
              <a:ea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7688697" y="3934366"/>
            <a:ext cx="294481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0" lvl="1" indent="-360000" defTabSz="330200">
              <a:buFont typeface="Wingdings" pitchFamily="2" charset="2"/>
              <a:buChar char="l"/>
              <a:tabLst>
                <a:tab pos="8521700" algn="r"/>
              </a:tabLst>
            </a:pPr>
            <a:r>
              <a:rPr kumimoji="1" lang="zh-CN" altLang="en-US" b="1">
                <a:latin typeface="+mj-ea"/>
                <a:ea typeface="+mj-ea"/>
              </a:rPr>
              <a:t>安全性</a:t>
            </a:r>
            <a:endParaRPr kumimoji="1" lang="en-US" altLang="zh-CN" b="1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kumimoji="1" lang="zh-CN" altLang="en-US">
                <a:latin typeface="+mj-ea"/>
                <a:ea typeface="+mj-ea"/>
              </a:rPr>
              <a:t>网络传输</a:t>
            </a:r>
            <a:r>
              <a:rPr kumimoji="1" lang="zh-CN" altLang="en-US" smtClean="0">
                <a:latin typeface="+mj-ea"/>
                <a:ea typeface="+mj-ea"/>
              </a:rPr>
              <a:t>层</a:t>
            </a:r>
            <a:endParaRPr kumimoji="1" lang="en-US" altLang="zh-CN" smtClean="0">
              <a:latin typeface="+mj-ea"/>
              <a:ea typeface="+mj-ea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lang="zh-CN" altLang="en-US">
                <a:latin typeface="+mj-ea"/>
                <a:ea typeface="+mj-ea"/>
                <a:cs typeface="微软雅黑"/>
              </a:rPr>
              <a:t>操作系统</a:t>
            </a:r>
            <a:r>
              <a:rPr lang="zh-CN" altLang="en-US" smtClean="0">
                <a:latin typeface="+mj-ea"/>
                <a:ea typeface="+mj-ea"/>
                <a:cs typeface="微软雅黑"/>
              </a:rPr>
              <a:t>层</a:t>
            </a:r>
            <a:endParaRPr lang="en-US" altLang="zh-CN" smtClean="0">
              <a:latin typeface="+mj-ea"/>
              <a:ea typeface="+mj-ea"/>
              <a:cs typeface="微软雅黑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lang="zh-CN" altLang="en-US">
                <a:latin typeface="+mj-ea"/>
                <a:ea typeface="+mj-ea"/>
                <a:cs typeface="微软雅黑"/>
              </a:rPr>
              <a:t>数据库</a:t>
            </a:r>
            <a:r>
              <a:rPr lang="zh-CN" altLang="en-US" smtClean="0">
                <a:latin typeface="+mj-ea"/>
                <a:ea typeface="+mj-ea"/>
                <a:cs typeface="微软雅黑"/>
              </a:rPr>
              <a:t>层</a:t>
            </a:r>
            <a:endParaRPr lang="en-US" altLang="zh-CN" smtClean="0">
              <a:latin typeface="+mj-ea"/>
              <a:ea typeface="+mj-ea"/>
              <a:cs typeface="微软雅黑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lang="zh-CN" altLang="en-US" smtClean="0">
                <a:latin typeface="+mj-ea"/>
                <a:ea typeface="+mj-ea"/>
                <a:cs typeface="微软雅黑"/>
              </a:rPr>
              <a:t>虚拟机</a:t>
            </a:r>
            <a:r>
              <a:rPr lang="en-US" altLang="zh-CN" smtClean="0">
                <a:latin typeface="+mj-ea"/>
                <a:ea typeface="+mj-ea"/>
                <a:cs typeface="微软雅黑"/>
              </a:rPr>
              <a:t>/</a:t>
            </a:r>
            <a:r>
              <a:rPr lang="zh-CN" altLang="en-US" smtClean="0">
                <a:latin typeface="+mj-ea"/>
                <a:ea typeface="+mj-ea"/>
                <a:cs typeface="微软雅黑"/>
              </a:rPr>
              <a:t>应用服务器层</a:t>
            </a:r>
            <a:endParaRPr lang="zh-CN" altLang="en-US">
              <a:latin typeface="+mj-ea"/>
              <a:ea typeface="+mj-ea"/>
              <a:cs typeface="微软雅黑"/>
            </a:endParaRPr>
          </a:p>
          <a:p>
            <a:pPr marL="744537" lvl="2" indent="-285750" defTabSz="330200">
              <a:buFont typeface="Wingdings" pitchFamily="2" charset="2"/>
              <a:buChar char="Ø"/>
              <a:tabLst>
                <a:tab pos="8521700" algn="r"/>
              </a:tabLst>
            </a:pPr>
            <a:r>
              <a:rPr lang="zh-CN" altLang="en-US" smtClean="0">
                <a:latin typeface="+mj-ea"/>
                <a:ea typeface="+mj-ea"/>
                <a:cs typeface="微软雅黑"/>
              </a:rPr>
              <a:t>应用层</a:t>
            </a:r>
            <a:r>
              <a:rPr lang="zh-CN" altLang="en-US">
                <a:latin typeface="+mj-ea"/>
                <a:ea typeface="+mj-ea"/>
                <a:cs typeface="微软雅黑"/>
              </a:rPr>
              <a:t>	</a:t>
            </a:r>
          </a:p>
        </p:txBody>
      </p:sp>
      <p:sp>
        <p:nvSpPr>
          <p:cNvPr id="13" name="Freeform 88"/>
          <p:cNvSpPr>
            <a:spLocks noEditPoints="1"/>
          </p:cNvSpPr>
          <p:nvPr/>
        </p:nvSpPr>
        <p:spPr bwMode="auto">
          <a:xfrm>
            <a:off x="6942953" y="4518423"/>
            <a:ext cx="190500" cy="254000"/>
          </a:xfrm>
          <a:custGeom>
            <a:avLst/>
            <a:gdLst>
              <a:gd name="T0" fmla="*/ 0 w 135"/>
              <a:gd name="T1" fmla="*/ 182 h 182"/>
              <a:gd name="T2" fmla="*/ 0 w 135"/>
              <a:gd name="T3" fmla="*/ 78 h 182"/>
              <a:gd name="T4" fmla="*/ 21 w 135"/>
              <a:gd name="T5" fmla="*/ 78 h 182"/>
              <a:gd name="T6" fmla="*/ 21 w 135"/>
              <a:gd name="T7" fmla="*/ 47 h 182"/>
              <a:gd name="T8" fmla="*/ 34 w 135"/>
              <a:gd name="T9" fmla="*/ 14 h 182"/>
              <a:gd name="T10" fmla="*/ 68 w 135"/>
              <a:gd name="T11" fmla="*/ 0 h 182"/>
              <a:gd name="T12" fmla="*/ 101 w 135"/>
              <a:gd name="T13" fmla="*/ 14 h 182"/>
              <a:gd name="T14" fmla="*/ 114 w 135"/>
              <a:gd name="T15" fmla="*/ 47 h 182"/>
              <a:gd name="T16" fmla="*/ 114 w 135"/>
              <a:gd name="T17" fmla="*/ 78 h 182"/>
              <a:gd name="T18" fmla="*/ 135 w 135"/>
              <a:gd name="T19" fmla="*/ 78 h 182"/>
              <a:gd name="T20" fmla="*/ 135 w 135"/>
              <a:gd name="T21" fmla="*/ 182 h 182"/>
              <a:gd name="T22" fmla="*/ 0 w 135"/>
              <a:gd name="T23" fmla="*/ 182 h 182"/>
              <a:gd name="T24" fmla="*/ 42 w 135"/>
              <a:gd name="T25" fmla="*/ 78 h 182"/>
              <a:gd name="T26" fmla="*/ 94 w 135"/>
              <a:gd name="T27" fmla="*/ 78 h 182"/>
              <a:gd name="T28" fmla="*/ 94 w 135"/>
              <a:gd name="T29" fmla="*/ 47 h 182"/>
              <a:gd name="T30" fmla="*/ 86 w 135"/>
              <a:gd name="T31" fmla="*/ 28 h 182"/>
              <a:gd name="T32" fmla="*/ 68 w 135"/>
              <a:gd name="T33" fmla="*/ 21 h 182"/>
              <a:gd name="T34" fmla="*/ 49 w 135"/>
              <a:gd name="T35" fmla="*/ 28 h 182"/>
              <a:gd name="T36" fmla="*/ 42 w 135"/>
              <a:gd name="T37" fmla="*/ 47 h 182"/>
              <a:gd name="T38" fmla="*/ 42 w 135"/>
              <a:gd name="T39" fmla="*/ 78 h 182"/>
              <a:gd name="T40" fmla="*/ 57 w 135"/>
              <a:gd name="T41" fmla="*/ 119 h 182"/>
              <a:gd name="T42" fmla="*/ 63 w 135"/>
              <a:gd name="T43" fmla="*/ 128 h 182"/>
              <a:gd name="T44" fmla="*/ 63 w 135"/>
              <a:gd name="T45" fmla="*/ 151 h 182"/>
              <a:gd name="T46" fmla="*/ 73 w 135"/>
              <a:gd name="T47" fmla="*/ 151 h 182"/>
              <a:gd name="T48" fmla="*/ 73 w 135"/>
              <a:gd name="T49" fmla="*/ 128 h 182"/>
              <a:gd name="T50" fmla="*/ 78 w 135"/>
              <a:gd name="T51" fmla="*/ 119 h 182"/>
              <a:gd name="T52" fmla="*/ 77 w 135"/>
              <a:gd name="T53" fmla="*/ 115 h 182"/>
              <a:gd name="T54" fmla="*/ 75 w 135"/>
              <a:gd name="T55" fmla="*/ 112 h 182"/>
              <a:gd name="T56" fmla="*/ 72 w 135"/>
              <a:gd name="T57" fmla="*/ 110 h 182"/>
              <a:gd name="T58" fmla="*/ 68 w 135"/>
              <a:gd name="T59" fmla="*/ 109 h 182"/>
              <a:gd name="T60" fmla="*/ 64 w 135"/>
              <a:gd name="T61" fmla="*/ 110 h 182"/>
              <a:gd name="T62" fmla="*/ 60 w 135"/>
              <a:gd name="T63" fmla="*/ 112 h 182"/>
              <a:gd name="T64" fmla="*/ 58 w 135"/>
              <a:gd name="T65" fmla="*/ 115 h 182"/>
              <a:gd name="T66" fmla="*/ 57 w 135"/>
              <a:gd name="T67" fmla="*/ 11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182">
                <a:moveTo>
                  <a:pt x="0" y="182"/>
                </a:moveTo>
                <a:cubicBezTo>
                  <a:pt x="0" y="78"/>
                  <a:pt x="0" y="78"/>
                  <a:pt x="0" y="78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34"/>
                  <a:pt x="25" y="23"/>
                  <a:pt x="34" y="14"/>
                </a:cubicBezTo>
                <a:cubicBezTo>
                  <a:pt x="44" y="4"/>
                  <a:pt x="55" y="0"/>
                  <a:pt x="68" y="0"/>
                </a:cubicBezTo>
                <a:cubicBezTo>
                  <a:pt x="81" y="0"/>
                  <a:pt x="92" y="4"/>
                  <a:pt x="101" y="14"/>
                </a:cubicBezTo>
                <a:cubicBezTo>
                  <a:pt x="110" y="23"/>
                  <a:pt x="114" y="34"/>
                  <a:pt x="114" y="47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135" y="182"/>
                  <a:pt x="135" y="182"/>
                  <a:pt x="135" y="182"/>
                </a:cubicBezTo>
                <a:lnTo>
                  <a:pt x="0" y="182"/>
                </a:lnTo>
                <a:close/>
                <a:moveTo>
                  <a:pt x="42" y="78"/>
                </a:moveTo>
                <a:cubicBezTo>
                  <a:pt x="94" y="78"/>
                  <a:pt x="94" y="78"/>
                  <a:pt x="94" y="78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9"/>
                  <a:pt x="91" y="33"/>
                  <a:pt x="86" y="28"/>
                </a:cubicBezTo>
                <a:cubicBezTo>
                  <a:pt x="81" y="23"/>
                  <a:pt x="75" y="21"/>
                  <a:pt x="68" y="21"/>
                </a:cubicBezTo>
                <a:cubicBezTo>
                  <a:pt x="61" y="21"/>
                  <a:pt x="54" y="23"/>
                  <a:pt x="49" y="28"/>
                </a:cubicBezTo>
                <a:cubicBezTo>
                  <a:pt x="44" y="33"/>
                  <a:pt x="42" y="39"/>
                  <a:pt x="42" y="47"/>
                </a:cubicBezTo>
                <a:lnTo>
                  <a:pt x="42" y="78"/>
                </a:lnTo>
                <a:close/>
                <a:moveTo>
                  <a:pt x="57" y="119"/>
                </a:moveTo>
                <a:cubicBezTo>
                  <a:pt x="57" y="123"/>
                  <a:pt x="59" y="126"/>
                  <a:pt x="63" y="128"/>
                </a:cubicBezTo>
                <a:cubicBezTo>
                  <a:pt x="63" y="151"/>
                  <a:pt x="63" y="151"/>
                  <a:pt x="63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76" y="126"/>
                  <a:pt x="78" y="123"/>
                  <a:pt x="78" y="119"/>
                </a:cubicBezTo>
                <a:cubicBezTo>
                  <a:pt x="78" y="118"/>
                  <a:pt x="78" y="117"/>
                  <a:pt x="77" y="115"/>
                </a:cubicBezTo>
                <a:cubicBezTo>
                  <a:pt x="77" y="114"/>
                  <a:pt x="76" y="113"/>
                  <a:pt x="75" y="112"/>
                </a:cubicBezTo>
                <a:cubicBezTo>
                  <a:pt x="74" y="111"/>
                  <a:pt x="73" y="110"/>
                  <a:pt x="72" y="110"/>
                </a:cubicBezTo>
                <a:cubicBezTo>
                  <a:pt x="71" y="109"/>
                  <a:pt x="69" y="109"/>
                  <a:pt x="68" y="109"/>
                </a:cubicBezTo>
                <a:cubicBezTo>
                  <a:pt x="66" y="109"/>
                  <a:pt x="65" y="109"/>
                  <a:pt x="64" y="110"/>
                </a:cubicBezTo>
                <a:cubicBezTo>
                  <a:pt x="62" y="110"/>
                  <a:pt x="61" y="111"/>
                  <a:pt x="60" y="112"/>
                </a:cubicBezTo>
                <a:cubicBezTo>
                  <a:pt x="59" y="113"/>
                  <a:pt x="59" y="114"/>
                  <a:pt x="58" y="115"/>
                </a:cubicBezTo>
                <a:cubicBezTo>
                  <a:pt x="58" y="117"/>
                  <a:pt x="57" y="118"/>
                  <a:pt x="57" y="1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4" name="Freeform 118"/>
          <p:cNvSpPr>
            <a:spLocks noEditPoints="1"/>
          </p:cNvSpPr>
          <p:nvPr/>
        </p:nvSpPr>
        <p:spPr bwMode="auto">
          <a:xfrm>
            <a:off x="6748219" y="2370960"/>
            <a:ext cx="289984" cy="292100"/>
          </a:xfrm>
          <a:custGeom>
            <a:avLst/>
            <a:gdLst>
              <a:gd name="T0" fmla="*/ 52 w 208"/>
              <a:gd name="T1" fmla="*/ 194 h 209"/>
              <a:gd name="T2" fmla="*/ 14 w 208"/>
              <a:gd name="T3" fmla="*/ 157 h 209"/>
              <a:gd name="T4" fmla="*/ 0 w 208"/>
              <a:gd name="T5" fmla="*/ 105 h 209"/>
              <a:gd name="T6" fmla="*/ 14 w 208"/>
              <a:gd name="T7" fmla="*/ 52 h 209"/>
              <a:gd name="T8" fmla="*/ 52 w 208"/>
              <a:gd name="T9" fmla="*/ 15 h 209"/>
              <a:gd name="T10" fmla="*/ 104 w 208"/>
              <a:gd name="T11" fmla="*/ 0 h 209"/>
              <a:gd name="T12" fmla="*/ 157 w 208"/>
              <a:gd name="T13" fmla="*/ 15 h 209"/>
              <a:gd name="T14" fmla="*/ 194 w 208"/>
              <a:gd name="T15" fmla="*/ 52 h 209"/>
              <a:gd name="T16" fmla="*/ 208 w 208"/>
              <a:gd name="T17" fmla="*/ 105 h 209"/>
              <a:gd name="T18" fmla="*/ 194 w 208"/>
              <a:gd name="T19" fmla="*/ 157 h 209"/>
              <a:gd name="T20" fmla="*/ 157 w 208"/>
              <a:gd name="T21" fmla="*/ 194 h 209"/>
              <a:gd name="T22" fmla="*/ 104 w 208"/>
              <a:gd name="T23" fmla="*/ 209 h 209"/>
              <a:gd name="T24" fmla="*/ 47 w 208"/>
              <a:gd name="T25" fmla="*/ 100 h 209"/>
              <a:gd name="T26" fmla="*/ 53 w 208"/>
              <a:gd name="T27" fmla="*/ 59 h 209"/>
              <a:gd name="T28" fmla="*/ 13 w 208"/>
              <a:gd name="T29" fmla="*/ 78 h 209"/>
              <a:gd name="T30" fmla="*/ 47 w 208"/>
              <a:gd name="T31" fmla="*/ 100 h 209"/>
              <a:gd name="T32" fmla="*/ 49 w 208"/>
              <a:gd name="T33" fmla="*/ 130 h 209"/>
              <a:gd name="T34" fmla="*/ 10 w 208"/>
              <a:gd name="T35" fmla="*/ 109 h 209"/>
              <a:gd name="T36" fmla="*/ 21 w 208"/>
              <a:gd name="T37" fmla="*/ 150 h 209"/>
              <a:gd name="T38" fmla="*/ 56 w 208"/>
              <a:gd name="T39" fmla="*/ 50 h 209"/>
              <a:gd name="T40" fmla="*/ 72 w 208"/>
              <a:gd name="T41" fmla="*/ 15 h 209"/>
              <a:gd name="T42" fmla="*/ 27 w 208"/>
              <a:gd name="T43" fmla="*/ 50 h 209"/>
              <a:gd name="T44" fmla="*/ 63 w 208"/>
              <a:gd name="T45" fmla="*/ 177 h 209"/>
              <a:gd name="T46" fmla="*/ 27 w 208"/>
              <a:gd name="T47" fmla="*/ 159 h 209"/>
              <a:gd name="T48" fmla="*/ 72 w 208"/>
              <a:gd name="T49" fmla="*/ 194 h 209"/>
              <a:gd name="T50" fmla="*/ 62 w 208"/>
              <a:gd name="T51" fmla="*/ 59 h 209"/>
              <a:gd name="T52" fmla="*/ 99 w 208"/>
              <a:gd name="T53" fmla="*/ 100 h 209"/>
              <a:gd name="T54" fmla="*/ 62 w 208"/>
              <a:gd name="T55" fmla="*/ 59 h 209"/>
              <a:gd name="T56" fmla="*/ 99 w 208"/>
              <a:gd name="T57" fmla="*/ 150 h 209"/>
              <a:gd name="T58" fmla="*/ 56 w 208"/>
              <a:gd name="T59" fmla="*/ 109 h 209"/>
              <a:gd name="T60" fmla="*/ 93 w 208"/>
              <a:gd name="T61" fmla="*/ 11 h 209"/>
              <a:gd name="T62" fmla="*/ 75 w 208"/>
              <a:gd name="T63" fmla="*/ 30 h 209"/>
              <a:gd name="T64" fmla="*/ 99 w 208"/>
              <a:gd name="T65" fmla="*/ 50 h 209"/>
              <a:gd name="T66" fmla="*/ 93 w 208"/>
              <a:gd name="T67" fmla="*/ 11 h 209"/>
              <a:gd name="T68" fmla="*/ 66 w 208"/>
              <a:gd name="T69" fmla="*/ 159 h 209"/>
              <a:gd name="T70" fmla="*/ 86 w 208"/>
              <a:gd name="T71" fmla="*/ 197 h 209"/>
              <a:gd name="T72" fmla="*/ 99 w 208"/>
              <a:gd name="T73" fmla="*/ 199 h 209"/>
              <a:gd name="T74" fmla="*/ 109 w 208"/>
              <a:gd name="T75" fmla="*/ 50 h 209"/>
              <a:gd name="T76" fmla="*/ 131 w 208"/>
              <a:gd name="T77" fmla="*/ 29 h 209"/>
              <a:gd name="T78" fmla="*/ 109 w 208"/>
              <a:gd name="T79" fmla="*/ 10 h 209"/>
              <a:gd name="T80" fmla="*/ 150 w 208"/>
              <a:gd name="T81" fmla="*/ 100 h 209"/>
              <a:gd name="T82" fmla="*/ 109 w 208"/>
              <a:gd name="T83" fmla="*/ 59 h 209"/>
              <a:gd name="T84" fmla="*/ 150 w 208"/>
              <a:gd name="T85" fmla="*/ 100 h 209"/>
              <a:gd name="T86" fmla="*/ 109 w 208"/>
              <a:gd name="T87" fmla="*/ 150 h 209"/>
              <a:gd name="T88" fmla="*/ 150 w 208"/>
              <a:gd name="T89" fmla="*/ 109 h 209"/>
              <a:gd name="T90" fmla="*/ 131 w 208"/>
              <a:gd name="T91" fmla="*/ 180 h 209"/>
              <a:gd name="T92" fmla="*/ 109 w 208"/>
              <a:gd name="T93" fmla="*/ 159 h 209"/>
              <a:gd name="T94" fmla="*/ 119 w 208"/>
              <a:gd name="T95" fmla="*/ 198 h 209"/>
              <a:gd name="T96" fmla="*/ 143 w 208"/>
              <a:gd name="T97" fmla="*/ 31 h 209"/>
              <a:gd name="T98" fmla="*/ 181 w 208"/>
              <a:gd name="T99" fmla="*/ 50 h 209"/>
              <a:gd name="T100" fmla="*/ 133 w 208"/>
              <a:gd name="T101" fmla="*/ 14 h 209"/>
              <a:gd name="T102" fmla="*/ 150 w 208"/>
              <a:gd name="T103" fmla="*/ 159 h 209"/>
              <a:gd name="T104" fmla="*/ 160 w 208"/>
              <a:gd name="T105" fmla="*/ 181 h 209"/>
              <a:gd name="T106" fmla="*/ 150 w 208"/>
              <a:gd name="T107" fmla="*/ 159 h 209"/>
              <a:gd name="T108" fmla="*/ 159 w 208"/>
              <a:gd name="T109" fmla="*/ 100 h 209"/>
              <a:gd name="T110" fmla="*/ 195 w 208"/>
              <a:gd name="T111" fmla="*/ 78 h 209"/>
              <a:gd name="T112" fmla="*/ 153 w 208"/>
              <a:gd name="T113" fmla="*/ 59 h 209"/>
              <a:gd name="T114" fmla="*/ 153 w 208"/>
              <a:gd name="T115" fmla="*/ 150 h 209"/>
              <a:gd name="T116" fmla="*/ 195 w 208"/>
              <a:gd name="T117" fmla="*/ 131 h 209"/>
              <a:gd name="T118" fmla="*/ 159 w 208"/>
              <a:gd name="T119" fmla="*/ 1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8" h="209">
                <a:moveTo>
                  <a:pt x="76" y="205"/>
                </a:moveTo>
                <a:cubicBezTo>
                  <a:pt x="68" y="202"/>
                  <a:pt x="59" y="199"/>
                  <a:pt x="52" y="194"/>
                </a:cubicBezTo>
                <a:cubicBezTo>
                  <a:pt x="44" y="190"/>
                  <a:pt x="37" y="184"/>
                  <a:pt x="30" y="178"/>
                </a:cubicBezTo>
                <a:cubicBezTo>
                  <a:pt x="24" y="172"/>
                  <a:pt x="19" y="165"/>
                  <a:pt x="14" y="157"/>
                </a:cubicBezTo>
                <a:cubicBezTo>
                  <a:pt x="10" y="149"/>
                  <a:pt x="6" y="141"/>
                  <a:pt x="4" y="132"/>
                </a:cubicBezTo>
                <a:cubicBezTo>
                  <a:pt x="1" y="123"/>
                  <a:pt x="0" y="114"/>
                  <a:pt x="0" y="105"/>
                </a:cubicBezTo>
                <a:cubicBezTo>
                  <a:pt x="0" y="95"/>
                  <a:pt x="1" y="86"/>
                  <a:pt x="4" y="77"/>
                </a:cubicBezTo>
                <a:cubicBezTo>
                  <a:pt x="6" y="68"/>
                  <a:pt x="10" y="60"/>
                  <a:pt x="14" y="52"/>
                </a:cubicBezTo>
                <a:cubicBezTo>
                  <a:pt x="19" y="44"/>
                  <a:pt x="24" y="37"/>
                  <a:pt x="30" y="31"/>
                </a:cubicBezTo>
                <a:cubicBezTo>
                  <a:pt x="37" y="25"/>
                  <a:pt x="44" y="19"/>
                  <a:pt x="52" y="15"/>
                </a:cubicBezTo>
                <a:cubicBezTo>
                  <a:pt x="59" y="10"/>
                  <a:pt x="68" y="7"/>
                  <a:pt x="76" y="4"/>
                </a:cubicBezTo>
                <a:cubicBezTo>
                  <a:pt x="85" y="2"/>
                  <a:pt x="94" y="0"/>
                  <a:pt x="104" y="0"/>
                </a:cubicBezTo>
                <a:cubicBezTo>
                  <a:pt x="114" y="0"/>
                  <a:pt x="123" y="2"/>
                  <a:pt x="132" y="4"/>
                </a:cubicBezTo>
                <a:cubicBezTo>
                  <a:pt x="141" y="7"/>
                  <a:pt x="149" y="10"/>
                  <a:pt x="157" y="15"/>
                </a:cubicBezTo>
                <a:cubicBezTo>
                  <a:pt x="164" y="19"/>
                  <a:pt x="171" y="25"/>
                  <a:pt x="178" y="31"/>
                </a:cubicBezTo>
                <a:cubicBezTo>
                  <a:pt x="184" y="37"/>
                  <a:pt x="189" y="44"/>
                  <a:pt x="194" y="52"/>
                </a:cubicBezTo>
                <a:cubicBezTo>
                  <a:pt x="198" y="60"/>
                  <a:pt x="202" y="68"/>
                  <a:pt x="204" y="77"/>
                </a:cubicBezTo>
                <a:cubicBezTo>
                  <a:pt x="207" y="86"/>
                  <a:pt x="208" y="95"/>
                  <a:pt x="208" y="105"/>
                </a:cubicBezTo>
                <a:cubicBezTo>
                  <a:pt x="208" y="114"/>
                  <a:pt x="207" y="123"/>
                  <a:pt x="204" y="132"/>
                </a:cubicBezTo>
                <a:cubicBezTo>
                  <a:pt x="202" y="141"/>
                  <a:pt x="198" y="149"/>
                  <a:pt x="194" y="157"/>
                </a:cubicBezTo>
                <a:cubicBezTo>
                  <a:pt x="189" y="165"/>
                  <a:pt x="184" y="172"/>
                  <a:pt x="178" y="178"/>
                </a:cubicBezTo>
                <a:cubicBezTo>
                  <a:pt x="171" y="184"/>
                  <a:pt x="164" y="190"/>
                  <a:pt x="157" y="194"/>
                </a:cubicBezTo>
                <a:cubicBezTo>
                  <a:pt x="149" y="199"/>
                  <a:pt x="141" y="202"/>
                  <a:pt x="132" y="205"/>
                </a:cubicBezTo>
                <a:cubicBezTo>
                  <a:pt x="123" y="207"/>
                  <a:pt x="114" y="209"/>
                  <a:pt x="104" y="209"/>
                </a:cubicBezTo>
                <a:cubicBezTo>
                  <a:pt x="94" y="209"/>
                  <a:pt x="85" y="207"/>
                  <a:pt x="76" y="205"/>
                </a:cubicBezTo>
                <a:close/>
                <a:moveTo>
                  <a:pt x="47" y="100"/>
                </a:moveTo>
                <a:cubicBezTo>
                  <a:pt x="47" y="93"/>
                  <a:pt x="48" y="86"/>
                  <a:pt x="49" y="79"/>
                </a:cubicBezTo>
                <a:cubicBezTo>
                  <a:pt x="50" y="72"/>
                  <a:pt x="51" y="65"/>
                  <a:pt x="5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18" y="65"/>
                  <a:pt x="15" y="71"/>
                  <a:pt x="13" y="78"/>
                </a:cubicBezTo>
                <a:cubicBezTo>
                  <a:pt x="11" y="85"/>
                  <a:pt x="10" y="92"/>
                  <a:pt x="10" y="100"/>
                </a:cubicBezTo>
                <a:lnTo>
                  <a:pt x="47" y="100"/>
                </a:lnTo>
                <a:close/>
                <a:moveTo>
                  <a:pt x="53" y="150"/>
                </a:moveTo>
                <a:cubicBezTo>
                  <a:pt x="51" y="144"/>
                  <a:pt x="50" y="137"/>
                  <a:pt x="49" y="130"/>
                </a:cubicBezTo>
                <a:cubicBezTo>
                  <a:pt x="48" y="123"/>
                  <a:pt x="47" y="116"/>
                  <a:pt x="47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7"/>
                  <a:pt x="11" y="124"/>
                  <a:pt x="13" y="131"/>
                </a:cubicBezTo>
                <a:cubicBezTo>
                  <a:pt x="15" y="138"/>
                  <a:pt x="18" y="144"/>
                  <a:pt x="21" y="150"/>
                </a:cubicBezTo>
                <a:lnTo>
                  <a:pt x="53" y="150"/>
                </a:lnTo>
                <a:close/>
                <a:moveTo>
                  <a:pt x="56" y="50"/>
                </a:moveTo>
                <a:cubicBezTo>
                  <a:pt x="58" y="43"/>
                  <a:pt x="60" y="38"/>
                  <a:pt x="63" y="32"/>
                </a:cubicBezTo>
                <a:cubicBezTo>
                  <a:pt x="66" y="26"/>
                  <a:pt x="69" y="21"/>
                  <a:pt x="72" y="15"/>
                </a:cubicBezTo>
                <a:cubicBezTo>
                  <a:pt x="63" y="19"/>
                  <a:pt x="55" y="23"/>
                  <a:pt x="47" y="29"/>
                </a:cubicBezTo>
                <a:cubicBezTo>
                  <a:pt x="39" y="35"/>
                  <a:pt x="33" y="42"/>
                  <a:pt x="27" y="50"/>
                </a:cubicBezTo>
                <a:lnTo>
                  <a:pt x="56" y="50"/>
                </a:lnTo>
                <a:close/>
                <a:moveTo>
                  <a:pt x="63" y="177"/>
                </a:moveTo>
                <a:cubicBezTo>
                  <a:pt x="60" y="171"/>
                  <a:pt x="58" y="165"/>
                  <a:pt x="56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3" y="167"/>
                  <a:pt x="39" y="174"/>
                  <a:pt x="47" y="180"/>
                </a:cubicBezTo>
                <a:cubicBezTo>
                  <a:pt x="55" y="186"/>
                  <a:pt x="63" y="190"/>
                  <a:pt x="72" y="194"/>
                </a:cubicBezTo>
                <a:cubicBezTo>
                  <a:pt x="69" y="188"/>
                  <a:pt x="66" y="183"/>
                  <a:pt x="63" y="177"/>
                </a:cubicBezTo>
                <a:close/>
                <a:moveTo>
                  <a:pt x="62" y="59"/>
                </a:moveTo>
                <a:cubicBezTo>
                  <a:pt x="59" y="72"/>
                  <a:pt x="57" y="86"/>
                  <a:pt x="56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9" y="59"/>
                  <a:pt x="99" y="59"/>
                  <a:pt x="99" y="59"/>
                </a:cubicBezTo>
                <a:lnTo>
                  <a:pt x="62" y="59"/>
                </a:lnTo>
                <a:close/>
                <a:moveTo>
                  <a:pt x="62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23"/>
                  <a:pt x="59" y="137"/>
                  <a:pt x="62" y="150"/>
                </a:cubicBezTo>
                <a:close/>
                <a:moveTo>
                  <a:pt x="93" y="11"/>
                </a:moveTo>
                <a:cubicBezTo>
                  <a:pt x="91" y="11"/>
                  <a:pt x="89" y="11"/>
                  <a:pt x="86" y="12"/>
                </a:cubicBezTo>
                <a:cubicBezTo>
                  <a:pt x="82" y="17"/>
                  <a:pt x="78" y="23"/>
                  <a:pt x="75" y="30"/>
                </a:cubicBezTo>
                <a:cubicBezTo>
                  <a:pt x="71" y="36"/>
                  <a:pt x="68" y="43"/>
                  <a:pt x="66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10"/>
                  <a:pt x="99" y="10"/>
                  <a:pt x="99" y="10"/>
                </a:cubicBezTo>
                <a:cubicBezTo>
                  <a:pt x="97" y="10"/>
                  <a:pt x="95" y="10"/>
                  <a:pt x="93" y="11"/>
                </a:cubicBezTo>
                <a:close/>
                <a:moveTo>
                  <a:pt x="99" y="159"/>
                </a:moveTo>
                <a:cubicBezTo>
                  <a:pt x="66" y="159"/>
                  <a:pt x="66" y="159"/>
                  <a:pt x="66" y="159"/>
                </a:cubicBezTo>
                <a:cubicBezTo>
                  <a:pt x="68" y="166"/>
                  <a:pt x="71" y="173"/>
                  <a:pt x="75" y="179"/>
                </a:cubicBezTo>
                <a:cubicBezTo>
                  <a:pt x="78" y="186"/>
                  <a:pt x="82" y="192"/>
                  <a:pt x="86" y="197"/>
                </a:cubicBezTo>
                <a:cubicBezTo>
                  <a:pt x="89" y="198"/>
                  <a:pt x="91" y="198"/>
                  <a:pt x="93" y="198"/>
                </a:cubicBezTo>
                <a:cubicBezTo>
                  <a:pt x="95" y="199"/>
                  <a:pt x="97" y="199"/>
                  <a:pt x="99" y="199"/>
                </a:cubicBezTo>
                <a:lnTo>
                  <a:pt x="99" y="159"/>
                </a:lnTo>
                <a:close/>
                <a:moveTo>
                  <a:pt x="109" y="50"/>
                </a:moveTo>
                <a:cubicBezTo>
                  <a:pt x="140" y="50"/>
                  <a:pt x="140" y="50"/>
                  <a:pt x="140" y="50"/>
                </a:cubicBezTo>
                <a:cubicBezTo>
                  <a:pt x="138" y="42"/>
                  <a:pt x="135" y="36"/>
                  <a:pt x="131" y="29"/>
                </a:cubicBezTo>
                <a:cubicBezTo>
                  <a:pt x="127" y="23"/>
                  <a:pt x="123" y="17"/>
                  <a:pt x="119" y="11"/>
                </a:cubicBezTo>
                <a:cubicBezTo>
                  <a:pt x="116" y="11"/>
                  <a:pt x="112" y="10"/>
                  <a:pt x="109" y="10"/>
                </a:cubicBezTo>
                <a:lnTo>
                  <a:pt x="109" y="50"/>
                </a:lnTo>
                <a:close/>
                <a:moveTo>
                  <a:pt x="150" y="100"/>
                </a:moveTo>
                <a:cubicBezTo>
                  <a:pt x="149" y="86"/>
                  <a:pt x="147" y="72"/>
                  <a:pt x="143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100"/>
                  <a:pt x="109" y="100"/>
                  <a:pt x="109" y="100"/>
                </a:cubicBezTo>
                <a:lnTo>
                  <a:pt x="150" y="100"/>
                </a:lnTo>
                <a:close/>
                <a:moveTo>
                  <a:pt x="109" y="109"/>
                </a:moveTo>
                <a:cubicBezTo>
                  <a:pt x="109" y="150"/>
                  <a:pt x="109" y="150"/>
                  <a:pt x="109" y="150"/>
                </a:cubicBezTo>
                <a:cubicBezTo>
                  <a:pt x="143" y="150"/>
                  <a:pt x="143" y="150"/>
                  <a:pt x="143" y="150"/>
                </a:cubicBezTo>
                <a:cubicBezTo>
                  <a:pt x="147" y="137"/>
                  <a:pt x="149" y="123"/>
                  <a:pt x="150" y="109"/>
                </a:cubicBezTo>
                <a:lnTo>
                  <a:pt x="109" y="109"/>
                </a:lnTo>
                <a:close/>
                <a:moveTo>
                  <a:pt x="131" y="180"/>
                </a:moveTo>
                <a:cubicBezTo>
                  <a:pt x="135" y="173"/>
                  <a:pt x="138" y="167"/>
                  <a:pt x="140" y="159"/>
                </a:cubicBezTo>
                <a:cubicBezTo>
                  <a:pt x="109" y="159"/>
                  <a:pt x="109" y="159"/>
                  <a:pt x="109" y="15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2" y="199"/>
                  <a:pt x="116" y="198"/>
                  <a:pt x="119" y="198"/>
                </a:cubicBezTo>
                <a:cubicBezTo>
                  <a:pt x="123" y="192"/>
                  <a:pt x="128" y="186"/>
                  <a:pt x="131" y="180"/>
                </a:cubicBezTo>
                <a:close/>
                <a:moveTo>
                  <a:pt x="143" y="31"/>
                </a:moveTo>
                <a:cubicBezTo>
                  <a:pt x="145" y="37"/>
                  <a:pt x="148" y="43"/>
                  <a:pt x="150" y="50"/>
                </a:cubicBezTo>
                <a:cubicBezTo>
                  <a:pt x="181" y="50"/>
                  <a:pt x="181" y="50"/>
                  <a:pt x="181" y="50"/>
                </a:cubicBezTo>
                <a:cubicBezTo>
                  <a:pt x="175" y="41"/>
                  <a:pt x="168" y="34"/>
                  <a:pt x="160" y="28"/>
                </a:cubicBezTo>
                <a:cubicBezTo>
                  <a:pt x="152" y="22"/>
                  <a:pt x="143" y="18"/>
                  <a:pt x="133" y="14"/>
                </a:cubicBezTo>
                <a:cubicBezTo>
                  <a:pt x="136" y="20"/>
                  <a:pt x="140" y="25"/>
                  <a:pt x="143" y="31"/>
                </a:cubicBezTo>
                <a:close/>
                <a:moveTo>
                  <a:pt x="150" y="159"/>
                </a:moveTo>
                <a:cubicBezTo>
                  <a:pt x="146" y="172"/>
                  <a:pt x="140" y="184"/>
                  <a:pt x="133" y="195"/>
                </a:cubicBezTo>
                <a:cubicBezTo>
                  <a:pt x="143" y="191"/>
                  <a:pt x="152" y="187"/>
                  <a:pt x="160" y="181"/>
                </a:cubicBezTo>
                <a:cubicBezTo>
                  <a:pt x="168" y="175"/>
                  <a:pt x="175" y="168"/>
                  <a:pt x="181" y="159"/>
                </a:cubicBezTo>
                <a:lnTo>
                  <a:pt x="150" y="159"/>
                </a:lnTo>
                <a:close/>
                <a:moveTo>
                  <a:pt x="153" y="59"/>
                </a:moveTo>
                <a:cubicBezTo>
                  <a:pt x="157" y="72"/>
                  <a:pt x="159" y="86"/>
                  <a:pt x="159" y="100"/>
                </a:cubicBezTo>
                <a:cubicBezTo>
                  <a:pt x="198" y="100"/>
                  <a:pt x="198" y="100"/>
                  <a:pt x="198" y="100"/>
                </a:cubicBezTo>
                <a:cubicBezTo>
                  <a:pt x="198" y="92"/>
                  <a:pt x="197" y="85"/>
                  <a:pt x="195" y="78"/>
                </a:cubicBezTo>
                <a:cubicBezTo>
                  <a:pt x="193" y="71"/>
                  <a:pt x="190" y="65"/>
                  <a:pt x="187" y="59"/>
                </a:cubicBezTo>
                <a:lnTo>
                  <a:pt x="153" y="59"/>
                </a:lnTo>
                <a:close/>
                <a:moveTo>
                  <a:pt x="159" y="109"/>
                </a:moveTo>
                <a:cubicBezTo>
                  <a:pt x="159" y="123"/>
                  <a:pt x="157" y="137"/>
                  <a:pt x="153" y="150"/>
                </a:cubicBezTo>
                <a:cubicBezTo>
                  <a:pt x="187" y="150"/>
                  <a:pt x="187" y="150"/>
                  <a:pt x="187" y="150"/>
                </a:cubicBezTo>
                <a:cubicBezTo>
                  <a:pt x="190" y="144"/>
                  <a:pt x="193" y="138"/>
                  <a:pt x="195" y="131"/>
                </a:cubicBezTo>
                <a:cubicBezTo>
                  <a:pt x="197" y="124"/>
                  <a:pt x="198" y="117"/>
                  <a:pt x="198" y="109"/>
                </a:cubicBezTo>
                <a:lnTo>
                  <a:pt x="159" y="1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/>
          </a:p>
        </p:txBody>
      </p:sp>
      <p:sp>
        <p:nvSpPr>
          <p:cNvPr id="15" name="Freeform 45"/>
          <p:cNvSpPr>
            <a:spLocks noEditPoints="1"/>
          </p:cNvSpPr>
          <p:nvPr/>
        </p:nvSpPr>
        <p:spPr bwMode="auto">
          <a:xfrm>
            <a:off x="5149361" y="2370960"/>
            <a:ext cx="298451" cy="317500"/>
          </a:xfrm>
          <a:custGeom>
            <a:avLst/>
            <a:gdLst>
              <a:gd name="T0" fmla="*/ 26 w 214"/>
              <a:gd name="T1" fmla="*/ 133 h 228"/>
              <a:gd name="T2" fmla="*/ 26 w 214"/>
              <a:gd name="T3" fmla="*/ 95 h 228"/>
              <a:gd name="T4" fmla="*/ 0 w 214"/>
              <a:gd name="T5" fmla="*/ 74 h 228"/>
              <a:gd name="T6" fmla="*/ 19 w 214"/>
              <a:gd name="T7" fmla="*/ 41 h 228"/>
              <a:gd name="T8" fmla="*/ 50 w 214"/>
              <a:gd name="T9" fmla="*/ 53 h 228"/>
              <a:gd name="T10" fmla="*/ 83 w 214"/>
              <a:gd name="T11" fmla="*/ 34 h 228"/>
              <a:gd name="T12" fmla="*/ 88 w 214"/>
              <a:gd name="T13" fmla="*/ 1 h 228"/>
              <a:gd name="T14" fmla="*/ 107 w 214"/>
              <a:gd name="T15" fmla="*/ 0 h 228"/>
              <a:gd name="T16" fmla="*/ 126 w 214"/>
              <a:gd name="T17" fmla="*/ 1 h 228"/>
              <a:gd name="T18" fmla="*/ 131 w 214"/>
              <a:gd name="T19" fmla="*/ 34 h 228"/>
              <a:gd name="T20" fmla="*/ 164 w 214"/>
              <a:gd name="T21" fmla="*/ 53 h 228"/>
              <a:gd name="T22" fmla="*/ 195 w 214"/>
              <a:gd name="T23" fmla="*/ 41 h 228"/>
              <a:gd name="T24" fmla="*/ 214 w 214"/>
              <a:gd name="T25" fmla="*/ 74 h 228"/>
              <a:gd name="T26" fmla="*/ 188 w 214"/>
              <a:gd name="T27" fmla="*/ 95 h 228"/>
              <a:gd name="T28" fmla="*/ 188 w 214"/>
              <a:gd name="T29" fmla="*/ 133 h 228"/>
              <a:gd name="T30" fmla="*/ 214 w 214"/>
              <a:gd name="T31" fmla="*/ 154 h 228"/>
              <a:gd name="T32" fmla="*/ 195 w 214"/>
              <a:gd name="T33" fmla="*/ 187 h 228"/>
              <a:gd name="T34" fmla="*/ 164 w 214"/>
              <a:gd name="T35" fmla="*/ 175 h 228"/>
              <a:gd name="T36" fmla="*/ 131 w 214"/>
              <a:gd name="T37" fmla="*/ 194 h 228"/>
              <a:gd name="T38" fmla="*/ 126 w 214"/>
              <a:gd name="T39" fmla="*/ 227 h 228"/>
              <a:gd name="T40" fmla="*/ 107 w 214"/>
              <a:gd name="T41" fmla="*/ 228 h 228"/>
              <a:gd name="T42" fmla="*/ 88 w 214"/>
              <a:gd name="T43" fmla="*/ 227 h 228"/>
              <a:gd name="T44" fmla="*/ 83 w 214"/>
              <a:gd name="T45" fmla="*/ 194 h 228"/>
              <a:gd name="T46" fmla="*/ 50 w 214"/>
              <a:gd name="T47" fmla="*/ 175 h 228"/>
              <a:gd name="T48" fmla="*/ 19 w 214"/>
              <a:gd name="T49" fmla="*/ 187 h 228"/>
              <a:gd name="T50" fmla="*/ 0 w 214"/>
              <a:gd name="T51" fmla="*/ 154 h 228"/>
              <a:gd name="T52" fmla="*/ 26 w 214"/>
              <a:gd name="T53" fmla="*/ 133 h 228"/>
              <a:gd name="T54" fmla="*/ 77 w 214"/>
              <a:gd name="T55" fmla="*/ 85 h 228"/>
              <a:gd name="T56" fmla="*/ 65 w 214"/>
              <a:gd name="T57" fmla="*/ 114 h 228"/>
              <a:gd name="T58" fmla="*/ 77 w 214"/>
              <a:gd name="T59" fmla="*/ 143 h 228"/>
              <a:gd name="T60" fmla="*/ 107 w 214"/>
              <a:gd name="T61" fmla="*/ 156 h 228"/>
              <a:gd name="T62" fmla="*/ 136 w 214"/>
              <a:gd name="T63" fmla="*/ 143 h 228"/>
              <a:gd name="T64" fmla="*/ 149 w 214"/>
              <a:gd name="T65" fmla="*/ 114 h 228"/>
              <a:gd name="T66" fmla="*/ 136 w 214"/>
              <a:gd name="T67" fmla="*/ 85 h 228"/>
              <a:gd name="T68" fmla="*/ 107 w 214"/>
              <a:gd name="T69" fmla="*/ 72 h 228"/>
              <a:gd name="T70" fmla="*/ 77 w 214"/>
              <a:gd name="T71" fmla="*/ 85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" h="228">
                <a:moveTo>
                  <a:pt x="26" y="133"/>
                </a:moveTo>
                <a:cubicBezTo>
                  <a:pt x="23" y="120"/>
                  <a:pt x="23" y="108"/>
                  <a:pt x="26" y="95"/>
                </a:cubicBezTo>
                <a:cubicBezTo>
                  <a:pt x="0" y="74"/>
                  <a:pt x="0" y="74"/>
                  <a:pt x="0" y="74"/>
                </a:cubicBezTo>
                <a:cubicBezTo>
                  <a:pt x="4" y="62"/>
                  <a:pt x="11" y="51"/>
                  <a:pt x="19" y="41"/>
                </a:cubicBezTo>
                <a:cubicBezTo>
                  <a:pt x="50" y="53"/>
                  <a:pt x="50" y="53"/>
                  <a:pt x="50" y="53"/>
                </a:cubicBezTo>
                <a:cubicBezTo>
                  <a:pt x="59" y="45"/>
                  <a:pt x="70" y="38"/>
                  <a:pt x="83" y="34"/>
                </a:cubicBezTo>
                <a:cubicBezTo>
                  <a:pt x="88" y="1"/>
                  <a:pt x="88" y="1"/>
                  <a:pt x="88" y="1"/>
                </a:cubicBezTo>
                <a:cubicBezTo>
                  <a:pt x="94" y="0"/>
                  <a:pt x="101" y="0"/>
                  <a:pt x="107" y="0"/>
                </a:cubicBezTo>
                <a:cubicBezTo>
                  <a:pt x="113" y="0"/>
                  <a:pt x="119" y="0"/>
                  <a:pt x="126" y="1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44" y="38"/>
                  <a:pt x="155" y="45"/>
                  <a:pt x="164" y="53"/>
                </a:cubicBezTo>
                <a:cubicBezTo>
                  <a:pt x="195" y="41"/>
                  <a:pt x="195" y="41"/>
                  <a:pt x="195" y="41"/>
                </a:cubicBezTo>
                <a:cubicBezTo>
                  <a:pt x="203" y="51"/>
                  <a:pt x="210" y="62"/>
                  <a:pt x="214" y="74"/>
                </a:cubicBezTo>
                <a:cubicBezTo>
                  <a:pt x="188" y="95"/>
                  <a:pt x="188" y="95"/>
                  <a:pt x="188" y="95"/>
                </a:cubicBezTo>
                <a:cubicBezTo>
                  <a:pt x="191" y="108"/>
                  <a:pt x="191" y="120"/>
                  <a:pt x="188" y="133"/>
                </a:cubicBezTo>
                <a:cubicBezTo>
                  <a:pt x="214" y="154"/>
                  <a:pt x="214" y="154"/>
                  <a:pt x="214" y="154"/>
                </a:cubicBezTo>
                <a:cubicBezTo>
                  <a:pt x="210" y="166"/>
                  <a:pt x="203" y="177"/>
                  <a:pt x="195" y="187"/>
                </a:cubicBezTo>
                <a:cubicBezTo>
                  <a:pt x="164" y="175"/>
                  <a:pt x="164" y="175"/>
                  <a:pt x="164" y="175"/>
                </a:cubicBezTo>
                <a:cubicBezTo>
                  <a:pt x="155" y="183"/>
                  <a:pt x="144" y="190"/>
                  <a:pt x="131" y="194"/>
                </a:cubicBezTo>
                <a:cubicBezTo>
                  <a:pt x="126" y="227"/>
                  <a:pt x="126" y="227"/>
                  <a:pt x="126" y="227"/>
                </a:cubicBezTo>
                <a:cubicBezTo>
                  <a:pt x="119" y="228"/>
                  <a:pt x="113" y="228"/>
                  <a:pt x="107" y="228"/>
                </a:cubicBezTo>
                <a:cubicBezTo>
                  <a:pt x="101" y="228"/>
                  <a:pt x="94" y="228"/>
                  <a:pt x="88" y="227"/>
                </a:cubicBezTo>
                <a:cubicBezTo>
                  <a:pt x="83" y="194"/>
                  <a:pt x="83" y="194"/>
                  <a:pt x="83" y="194"/>
                </a:cubicBezTo>
                <a:cubicBezTo>
                  <a:pt x="70" y="190"/>
                  <a:pt x="59" y="183"/>
                  <a:pt x="50" y="175"/>
                </a:cubicBezTo>
                <a:cubicBezTo>
                  <a:pt x="19" y="187"/>
                  <a:pt x="19" y="187"/>
                  <a:pt x="19" y="187"/>
                </a:cubicBezTo>
                <a:cubicBezTo>
                  <a:pt x="11" y="177"/>
                  <a:pt x="4" y="166"/>
                  <a:pt x="0" y="154"/>
                </a:cubicBezTo>
                <a:lnTo>
                  <a:pt x="26" y="133"/>
                </a:lnTo>
                <a:close/>
                <a:moveTo>
                  <a:pt x="77" y="85"/>
                </a:moveTo>
                <a:cubicBezTo>
                  <a:pt x="69" y="93"/>
                  <a:pt x="65" y="103"/>
                  <a:pt x="65" y="114"/>
                </a:cubicBezTo>
                <a:cubicBezTo>
                  <a:pt x="65" y="126"/>
                  <a:pt x="69" y="135"/>
                  <a:pt x="77" y="143"/>
                </a:cubicBezTo>
                <a:cubicBezTo>
                  <a:pt x="86" y="152"/>
                  <a:pt x="95" y="156"/>
                  <a:pt x="107" y="156"/>
                </a:cubicBezTo>
                <a:cubicBezTo>
                  <a:pt x="118" y="156"/>
                  <a:pt x="128" y="152"/>
                  <a:pt x="136" y="143"/>
                </a:cubicBezTo>
                <a:cubicBezTo>
                  <a:pt x="145" y="135"/>
                  <a:pt x="149" y="125"/>
                  <a:pt x="149" y="114"/>
                </a:cubicBezTo>
                <a:cubicBezTo>
                  <a:pt x="149" y="103"/>
                  <a:pt x="145" y="93"/>
                  <a:pt x="136" y="85"/>
                </a:cubicBezTo>
                <a:cubicBezTo>
                  <a:pt x="128" y="76"/>
                  <a:pt x="118" y="72"/>
                  <a:pt x="107" y="72"/>
                </a:cubicBezTo>
                <a:cubicBezTo>
                  <a:pt x="96" y="72"/>
                  <a:pt x="86" y="76"/>
                  <a:pt x="77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5130312" y="4518423"/>
            <a:ext cx="317500" cy="294217"/>
          </a:xfrm>
          <a:custGeom>
            <a:avLst/>
            <a:gdLst>
              <a:gd name="T0" fmla="*/ 36 w 228"/>
              <a:gd name="T1" fmla="*/ 138 h 211"/>
              <a:gd name="T2" fmla="*/ 62 w 228"/>
              <a:gd name="T3" fmla="*/ 200 h 211"/>
              <a:gd name="T4" fmla="*/ 0 w 228"/>
              <a:gd name="T5" fmla="*/ 174 h 211"/>
              <a:gd name="T6" fmla="*/ 24 w 228"/>
              <a:gd name="T7" fmla="*/ 103 h 211"/>
              <a:gd name="T8" fmla="*/ 52 w 228"/>
              <a:gd name="T9" fmla="*/ 113 h 211"/>
              <a:gd name="T10" fmla="*/ 34 w 228"/>
              <a:gd name="T11" fmla="*/ 118 h 211"/>
              <a:gd name="T12" fmla="*/ 9 w 228"/>
              <a:gd name="T13" fmla="*/ 119 h 211"/>
              <a:gd name="T14" fmla="*/ 10 w 228"/>
              <a:gd name="T15" fmla="*/ 174 h 211"/>
              <a:gd name="T16" fmla="*/ 54 w 228"/>
              <a:gd name="T17" fmla="*/ 193 h 211"/>
              <a:gd name="T18" fmla="*/ 36 w 228"/>
              <a:gd name="T19" fmla="*/ 148 h 211"/>
              <a:gd name="T20" fmla="*/ 44 w 228"/>
              <a:gd name="T21" fmla="*/ 95 h 211"/>
              <a:gd name="T22" fmla="*/ 67 w 228"/>
              <a:gd name="T23" fmla="*/ 58 h 211"/>
              <a:gd name="T24" fmla="*/ 86 w 228"/>
              <a:gd name="T25" fmla="*/ 39 h 211"/>
              <a:gd name="T26" fmla="*/ 116 w 228"/>
              <a:gd name="T27" fmla="*/ 74 h 211"/>
              <a:gd name="T28" fmla="*/ 144 w 228"/>
              <a:gd name="T29" fmla="*/ 70 h 211"/>
              <a:gd name="T30" fmla="*/ 150 w 228"/>
              <a:gd name="T31" fmla="*/ 84 h 211"/>
              <a:gd name="T32" fmla="*/ 114 w 228"/>
              <a:gd name="T33" fmla="*/ 90 h 211"/>
              <a:gd name="T34" fmla="*/ 77 w 228"/>
              <a:gd name="T35" fmla="*/ 93 h 211"/>
              <a:gd name="T36" fmla="*/ 112 w 228"/>
              <a:gd name="T37" fmla="*/ 114 h 211"/>
              <a:gd name="T38" fmla="*/ 112 w 228"/>
              <a:gd name="T39" fmla="*/ 116 h 211"/>
              <a:gd name="T40" fmla="*/ 102 w 228"/>
              <a:gd name="T41" fmla="*/ 178 h 211"/>
              <a:gd name="T42" fmla="*/ 92 w 228"/>
              <a:gd name="T43" fmla="*/ 124 h 211"/>
              <a:gd name="T44" fmla="*/ 85 w 228"/>
              <a:gd name="T45" fmla="*/ 23 h 211"/>
              <a:gd name="T46" fmla="*/ 93 w 228"/>
              <a:gd name="T47" fmla="*/ 6 h 211"/>
              <a:gd name="T48" fmla="*/ 111 w 228"/>
              <a:gd name="T49" fmla="*/ 1 h 211"/>
              <a:gd name="T50" fmla="*/ 126 w 228"/>
              <a:gd name="T51" fmla="*/ 20 h 211"/>
              <a:gd name="T52" fmla="*/ 111 w 228"/>
              <a:gd name="T53" fmla="*/ 19 h 211"/>
              <a:gd name="T54" fmla="*/ 108 w 228"/>
              <a:gd name="T55" fmla="*/ 24 h 211"/>
              <a:gd name="T56" fmla="*/ 119 w 228"/>
              <a:gd name="T57" fmla="*/ 35 h 211"/>
              <a:gd name="T58" fmla="*/ 87 w 228"/>
              <a:gd name="T59" fmla="*/ 31 h 211"/>
              <a:gd name="T60" fmla="*/ 119 w 228"/>
              <a:gd name="T61" fmla="*/ 114 h 211"/>
              <a:gd name="T62" fmla="*/ 119 w 228"/>
              <a:gd name="T63" fmla="*/ 172 h 211"/>
              <a:gd name="T64" fmla="*/ 167 w 228"/>
              <a:gd name="T65" fmla="*/ 92 h 211"/>
              <a:gd name="T66" fmla="*/ 159 w 228"/>
              <a:gd name="T67" fmla="*/ 99 h 211"/>
              <a:gd name="T68" fmla="*/ 139 w 228"/>
              <a:gd name="T69" fmla="*/ 93 h 211"/>
              <a:gd name="T70" fmla="*/ 162 w 228"/>
              <a:gd name="T71" fmla="*/ 88 h 211"/>
              <a:gd name="T72" fmla="*/ 192 w 228"/>
              <a:gd name="T73" fmla="*/ 138 h 211"/>
              <a:gd name="T74" fmla="*/ 218 w 228"/>
              <a:gd name="T75" fmla="*/ 200 h 211"/>
              <a:gd name="T76" fmla="*/ 156 w 228"/>
              <a:gd name="T77" fmla="*/ 174 h 211"/>
              <a:gd name="T78" fmla="*/ 192 w 228"/>
              <a:gd name="T79" fmla="*/ 200 h 211"/>
              <a:gd name="T80" fmla="*/ 210 w 228"/>
              <a:gd name="T81" fmla="*/ 156 h 211"/>
              <a:gd name="T82" fmla="*/ 166 w 228"/>
              <a:gd name="T83" fmla="*/ 174 h 211"/>
              <a:gd name="T84" fmla="*/ 202 w 228"/>
              <a:gd name="T85" fmla="*/ 97 h 211"/>
              <a:gd name="T86" fmla="*/ 208 w 228"/>
              <a:gd name="T87" fmla="*/ 101 h 211"/>
              <a:gd name="T88" fmla="*/ 206 w 228"/>
              <a:gd name="T89" fmla="*/ 109 h 211"/>
              <a:gd name="T90" fmla="*/ 183 w 228"/>
              <a:gd name="T91" fmla="*/ 1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" h="211">
                <a:moveTo>
                  <a:pt x="0" y="174"/>
                </a:moveTo>
                <a:cubicBezTo>
                  <a:pt x="0" y="164"/>
                  <a:pt x="3" y="156"/>
                  <a:pt x="10" y="149"/>
                </a:cubicBezTo>
                <a:cubicBezTo>
                  <a:pt x="17" y="141"/>
                  <a:pt x="26" y="138"/>
                  <a:pt x="36" y="138"/>
                </a:cubicBezTo>
                <a:cubicBezTo>
                  <a:pt x="46" y="138"/>
                  <a:pt x="55" y="141"/>
                  <a:pt x="62" y="149"/>
                </a:cubicBezTo>
                <a:cubicBezTo>
                  <a:pt x="69" y="156"/>
                  <a:pt x="72" y="164"/>
                  <a:pt x="72" y="174"/>
                </a:cubicBezTo>
                <a:cubicBezTo>
                  <a:pt x="72" y="184"/>
                  <a:pt x="69" y="193"/>
                  <a:pt x="62" y="200"/>
                </a:cubicBezTo>
                <a:cubicBezTo>
                  <a:pt x="55" y="207"/>
                  <a:pt x="46" y="211"/>
                  <a:pt x="36" y="211"/>
                </a:cubicBezTo>
                <a:cubicBezTo>
                  <a:pt x="26" y="211"/>
                  <a:pt x="17" y="207"/>
                  <a:pt x="10" y="200"/>
                </a:cubicBezTo>
                <a:cubicBezTo>
                  <a:pt x="3" y="193"/>
                  <a:pt x="0" y="184"/>
                  <a:pt x="0" y="174"/>
                </a:cubicBezTo>
                <a:close/>
                <a:moveTo>
                  <a:pt x="4" y="115"/>
                </a:moveTo>
                <a:cubicBezTo>
                  <a:pt x="4" y="113"/>
                  <a:pt x="5" y="112"/>
                  <a:pt x="6" y="111"/>
                </a:cubicBezTo>
                <a:cubicBezTo>
                  <a:pt x="12" y="106"/>
                  <a:pt x="18" y="103"/>
                  <a:pt x="24" y="103"/>
                </a:cubicBezTo>
                <a:cubicBezTo>
                  <a:pt x="26" y="103"/>
                  <a:pt x="28" y="104"/>
                  <a:pt x="30" y="104"/>
                </a:cubicBezTo>
                <a:cubicBezTo>
                  <a:pt x="31" y="105"/>
                  <a:pt x="34" y="105"/>
                  <a:pt x="36" y="106"/>
                </a:cubicBezTo>
                <a:cubicBezTo>
                  <a:pt x="38" y="107"/>
                  <a:pt x="43" y="109"/>
                  <a:pt x="52" y="113"/>
                </a:cubicBezTo>
                <a:cubicBezTo>
                  <a:pt x="60" y="117"/>
                  <a:pt x="72" y="121"/>
                  <a:pt x="86" y="128"/>
                </a:cubicBezTo>
                <a:cubicBezTo>
                  <a:pt x="86" y="153"/>
                  <a:pt x="86" y="153"/>
                  <a:pt x="86" y="153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1" y="115"/>
                  <a:pt x="27" y="114"/>
                  <a:pt x="24" y="114"/>
                </a:cubicBezTo>
                <a:cubicBezTo>
                  <a:pt x="20" y="114"/>
                  <a:pt x="16" y="115"/>
                  <a:pt x="12" y="118"/>
                </a:cubicBezTo>
                <a:cubicBezTo>
                  <a:pt x="11" y="118"/>
                  <a:pt x="10" y="119"/>
                  <a:pt x="9" y="119"/>
                </a:cubicBezTo>
                <a:cubicBezTo>
                  <a:pt x="8" y="119"/>
                  <a:pt x="6" y="118"/>
                  <a:pt x="6" y="118"/>
                </a:cubicBezTo>
                <a:cubicBezTo>
                  <a:pt x="5" y="117"/>
                  <a:pt x="4" y="116"/>
                  <a:pt x="4" y="115"/>
                </a:cubicBezTo>
                <a:close/>
                <a:moveTo>
                  <a:pt x="10" y="174"/>
                </a:moveTo>
                <a:cubicBezTo>
                  <a:pt x="10" y="181"/>
                  <a:pt x="12" y="187"/>
                  <a:pt x="18" y="193"/>
                </a:cubicBezTo>
                <a:cubicBezTo>
                  <a:pt x="23" y="198"/>
                  <a:pt x="29" y="200"/>
                  <a:pt x="36" y="200"/>
                </a:cubicBezTo>
                <a:cubicBezTo>
                  <a:pt x="43" y="200"/>
                  <a:pt x="49" y="198"/>
                  <a:pt x="54" y="193"/>
                </a:cubicBezTo>
                <a:cubicBezTo>
                  <a:pt x="60" y="188"/>
                  <a:pt x="62" y="181"/>
                  <a:pt x="62" y="174"/>
                </a:cubicBezTo>
                <a:cubicBezTo>
                  <a:pt x="62" y="167"/>
                  <a:pt x="60" y="161"/>
                  <a:pt x="54" y="156"/>
                </a:cubicBezTo>
                <a:cubicBezTo>
                  <a:pt x="49" y="151"/>
                  <a:pt x="43" y="148"/>
                  <a:pt x="36" y="148"/>
                </a:cubicBezTo>
                <a:cubicBezTo>
                  <a:pt x="29" y="148"/>
                  <a:pt x="23" y="151"/>
                  <a:pt x="18" y="156"/>
                </a:cubicBezTo>
                <a:cubicBezTo>
                  <a:pt x="12" y="161"/>
                  <a:pt x="10" y="167"/>
                  <a:pt x="10" y="174"/>
                </a:cubicBezTo>
                <a:close/>
                <a:moveTo>
                  <a:pt x="44" y="95"/>
                </a:moveTo>
                <a:cubicBezTo>
                  <a:pt x="44" y="90"/>
                  <a:pt x="46" y="85"/>
                  <a:pt x="50" y="79"/>
                </a:cubicBezTo>
                <a:cubicBezTo>
                  <a:pt x="52" y="77"/>
                  <a:pt x="54" y="75"/>
                  <a:pt x="57" y="71"/>
                </a:cubicBezTo>
                <a:cubicBezTo>
                  <a:pt x="60" y="68"/>
                  <a:pt x="63" y="63"/>
                  <a:pt x="67" y="58"/>
                </a:cubicBezTo>
                <a:cubicBezTo>
                  <a:pt x="70" y="53"/>
                  <a:pt x="73" y="50"/>
                  <a:pt x="75" y="47"/>
                </a:cubicBezTo>
                <a:cubicBezTo>
                  <a:pt x="78" y="44"/>
                  <a:pt x="79" y="42"/>
                  <a:pt x="80" y="42"/>
                </a:cubicBezTo>
                <a:cubicBezTo>
                  <a:pt x="81" y="40"/>
                  <a:pt x="83" y="39"/>
                  <a:pt x="86" y="39"/>
                </a:cubicBezTo>
                <a:cubicBezTo>
                  <a:pt x="87" y="39"/>
                  <a:pt x="89" y="39"/>
                  <a:pt x="90" y="40"/>
                </a:cubicBezTo>
                <a:cubicBezTo>
                  <a:pt x="99" y="52"/>
                  <a:pt x="99" y="52"/>
                  <a:pt x="99" y="52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4" y="70"/>
                  <a:pt x="144" y="70"/>
                  <a:pt x="144" y="70"/>
                </a:cubicBezTo>
                <a:cubicBezTo>
                  <a:pt x="146" y="70"/>
                  <a:pt x="148" y="71"/>
                  <a:pt x="150" y="72"/>
                </a:cubicBezTo>
                <a:cubicBezTo>
                  <a:pt x="151" y="74"/>
                  <a:pt x="152" y="76"/>
                  <a:pt x="152" y="78"/>
                </a:cubicBezTo>
                <a:cubicBezTo>
                  <a:pt x="152" y="80"/>
                  <a:pt x="152" y="82"/>
                  <a:pt x="150" y="84"/>
                </a:cubicBezTo>
                <a:cubicBezTo>
                  <a:pt x="149" y="85"/>
                  <a:pt x="147" y="86"/>
                  <a:pt x="145" y="86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1" y="90"/>
                  <a:pt x="109" y="89"/>
                  <a:pt x="108" y="88"/>
                </a:cubicBezTo>
                <a:cubicBezTo>
                  <a:pt x="91" y="75"/>
                  <a:pt x="91" y="75"/>
                  <a:pt x="91" y="75"/>
                </a:cubicBezTo>
                <a:cubicBezTo>
                  <a:pt x="77" y="93"/>
                  <a:pt x="77" y="93"/>
                  <a:pt x="77" y="93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7" y="105"/>
                  <a:pt x="109" y="107"/>
                  <a:pt x="110" y="108"/>
                </a:cubicBezTo>
                <a:cubicBezTo>
                  <a:pt x="111" y="110"/>
                  <a:pt x="112" y="112"/>
                  <a:pt x="112" y="114"/>
                </a:cubicBezTo>
                <a:cubicBezTo>
                  <a:pt x="112" y="114"/>
                  <a:pt x="112" y="115"/>
                  <a:pt x="112" y="115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67"/>
                  <a:pt x="112" y="167"/>
                  <a:pt x="112" y="167"/>
                </a:cubicBezTo>
                <a:cubicBezTo>
                  <a:pt x="112" y="170"/>
                  <a:pt x="111" y="172"/>
                  <a:pt x="109" y="174"/>
                </a:cubicBezTo>
                <a:cubicBezTo>
                  <a:pt x="108" y="177"/>
                  <a:pt x="105" y="178"/>
                  <a:pt x="102" y="178"/>
                </a:cubicBezTo>
                <a:cubicBezTo>
                  <a:pt x="100" y="178"/>
                  <a:pt x="97" y="177"/>
                  <a:pt x="95" y="175"/>
                </a:cubicBezTo>
                <a:cubicBezTo>
                  <a:pt x="93" y="173"/>
                  <a:pt x="92" y="171"/>
                  <a:pt x="92" y="168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47" y="105"/>
                  <a:pt x="44" y="101"/>
                  <a:pt x="44" y="95"/>
                </a:cubicBezTo>
                <a:close/>
                <a:moveTo>
                  <a:pt x="85" y="23"/>
                </a:moveTo>
                <a:cubicBezTo>
                  <a:pt x="85" y="22"/>
                  <a:pt x="85" y="22"/>
                  <a:pt x="85" y="21"/>
                </a:cubicBezTo>
                <a:cubicBezTo>
                  <a:pt x="85" y="21"/>
                  <a:pt x="85" y="20"/>
                  <a:pt x="85" y="20"/>
                </a:cubicBezTo>
                <a:cubicBezTo>
                  <a:pt x="86" y="14"/>
                  <a:pt x="89" y="9"/>
                  <a:pt x="93" y="6"/>
                </a:cubicBezTo>
                <a:cubicBezTo>
                  <a:pt x="97" y="2"/>
                  <a:pt x="102" y="0"/>
                  <a:pt x="108" y="0"/>
                </a:cubicBezTo>
                <a:cubicBezTo>
                  <a:pt x="108" y="0"/>
                  <a:pt x="109" y="0"/>
                  <a:pt x="109" y="0"/>
                </a:cubicBezTo>
                <a:cubicBezTo>
                  <a:pt x="110" y="1"/>
                  <a:pt x="110" y="1"/>
                  <a:pt x="111" y="1"/>
                </a:cubicBezTo>
                <a:cubicBezTo>
                  <a:pt x="116" y="1"/>
                  <a:pt x="121" y="4"/>
                  <a:pt x="124" y="8"/>
                </a:cubicBezTo>
                <a:cubicBezTo>
                  <a:pt x="128" y="12"/>
                  <a:pt x="130" y="16"/>
                  <a:pt x="130" y="21"/>
                </a:cubicBezTo>
                <a:cubicBezTo>
                  <a:pt x="130" y="21"/>
                  <a:pt x="128" y="21"/>
                  <a:pt x="126" y="20"/>
                </a:cubicBezTo>
                <a:cubicBezTo>
                  <a:pt x="124" y="19"/>
                  <a:pt x="121" y="19"/>
                  <a:pt x="117" y="18"/>
                </a:cubicBezTo>
                <a:cubicBezTo>
                  <a:pt x="117" y="17"/>
                  <a:pt x="116" y="17"/>
                  <a:pt x="115" y="17"/>
                </a:cubicBezTo>
                <a:cubicBezTo>
                  <a:pt x="114" y="17"/>
                  <a:pt x="112" y="18"/>
                  <a:pt x="111" y="19"/>
                </a:cubicBezTo>
                <a:cubicBezTo>
                  <a:pt x="109" y="20"/>
                  <a:pt x="109" y="21"/>
                  <a:pt x="108" y="23"/>
                </a:cubicBezTo>
                <a:cubicBezTo>
                  <a:pt x="108" y="23"/>
                  <a:pt x="108" y="23"/>
                  <a:pt x="108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6"/>
                  <a:pt x="108" y="28"/>
                  <a:pt x="109" y="29"/>
                </a:cubicBezTo>
                <a:cubicBezTo>
                  <a:pt x="110" y="30"/>
                  <a:pt x="112" y="31"/>
                  <a:pt x="114" y="32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6" y="43"/>
                  <a:pt x="125" y="46"/>
                  <a:pt x="123" y="47"/>
                </a:cubicBezTo>
                <a:cubicBezTo>
                  <a:pt x="87" y="31"/>
                  <a:pt x="87" y="31"/>
                  <a:pt x="87" y="31"/>
                </a:cubicBezTo>
                <a:cubicBezTo>
                  <a:pt x="86" y="28"/>
                  <a:pt x="85" y="25"/>
                  <a:pt x="85" y="23"/>
                </a:cubicBezTo>
                <a:close/>
                <a:moveTo>
                  <a:pt x="119" y="172"/>
                </a:moveTo>
                <a:cubicBezTo>
                  <a:pt x="119" y="114"/>
                  <a:pt x="119" y="114"/>
                  <a:pt x="119" y="114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64" y="125"/>
                  <a:pt x="164" y="125"/>
                  <a:pt x="164" y="125"/>
                </a:cubicBezTo>
                <a:lnTo>
                  <a:pt x="119" y="172"/>
                </a:lnTo>
                <a:close/>
                <a:moveTo>
                  <a:pt x="162" y="88"/>
                </a:moveTo>
                <a:cubicBezTo>
                  <a:pt x="163" y="88"/>
                  <a:pt x="164" y="88"/>
                  <a:pt x="165" y="89"/>
                </a:cubicBezTo>
                <a:cubicBezTo>
                  <a:pt x="166" y="90"/>
                  <a:pt x="167" y="91"/>
                  <a:pt x="167" y="92"/>
                </a:cubicBezTo>
                <a:cubicBezTo>
                  <a:pt x="168" y="93"/>
                  <a:pt x="174" y="106"/>
                  <a:pt x="186" y="132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59" y="99"/>
                  <a:pt x="159" y="99"/>
                  <a:pt x="159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3" y="99"/>
                  <a:pt x="142" y="98"/>
                  <a:pt x="141" y="97"/>
                </a:cubicBezTo>
                <a:cubicBezTo>
                  <a:pt x="140" y="96"/>
                  <a:pt x="139" y="95"/>
                  <a:pt x="139" y="93"/>
                </a:cubicBezTo>
                <a:cubicBezTo>
                  <a:pt x="139" y="92"/>
                  <a:pt x="140" y="91"/>
                  <a:pt x="141" y="89"/>
                </a:cubicBezTo>
                <a:cubicBezTo>
                  <a:pt x="142" y="88"/>
                  <a:pt x="143" y="88"/>
                  <a:pt x="146" y="88"/>
                </a:cubicBezTo>
                <a:lnTo>
                  <a:pt x="162" y="88"/>
                </a:lnTo>
                <a:close/>
                <a:moveTo>
                  <a:pt x="156" y="174"/>
                </a:moveTo>
                <a:cubicBezTo>
                  <a:pt x="156" y="164"/>
                  <a:pt x="159" y="156"/>
                  <a:pt x="166" y="149"/>
                </a:cubicBezTo>
                <a:cubicBezTo>
                  <a:pt x="173" y="141"/>
                  <a:pt x="182" y="138"/>
                  <a:pt x="192" y="138"/>
                </a:cubicBezTo>
                <a:cubicBezTo>
                  <a:pt x="202" y="138"/>
                  <a:pt x="211" y="141"/>
                  <a:pt x="218" y="149"/>
                </a:cubicBezTo>
                <a:cubicBezTo>
                  <a:pt x="225" y="156"/>
                  <a:pt x="228" y="164"/>
                  <a:pt x="228" y="174"/>
                </a:cubicBezTo>
                <a:cubicBezTo>
                  <a:pt x="228" y="184"/>
                  <a:pt x="225" y="193"/>
                  <a:pt x="218" y="200"/>
                </a:cubicBezTo>
                <a:cubicBezTo>
                  <a:pt x="211" y="207"/>
                  <a:pt x="202" y="211"/>
                  <a:pt x="192" y="211"/>
                </a:cubicBezTo>
                <a:cubicBezTo>
                  <a:pt x="182" y="211"/>
                  <a:pt x="173" y="207"/>
                  <a:pt x="166" y="200"/>
                </a:cubicBezTo>
                <a:cubicBezTo>
                  <a:pt x="159" y="193"/>
                  <a:pt x="156" y="184"/>
                  <a:pt x="156" y="174"/>
                </a:cubicBezTo>
                <a:close/>
                <a:moveTo>
                  <a:pt x="166" y="174"/>
                </a:moveTo>
                <a:cubicBezTo>
                  <a:pt x="166" y="181"/>
                  <a:pt x="168" y="187"/>
                  <a:pt x="174" y="193"/>
                </a:cubicBezTo>
                <a:cubicBezTo>
                  <a:pt x="179" y="198"/>
                  <a:pt x="185" y="200"/>
                  <a:pt x="192" y="200"/>
                </a:cubicBezTo>
                <a:cubicBezTo>
                  <a:pt x="199" y="200"/>
                  <a:pt x="205" y="198"/>
                  <a:pt x="210" y="193"/>
                </a:cubicBezTo>
                <a:cubicBezTo>
                  <a:pt x="216" y="188"/>
                  <a:pt x="218" y="181"/>
                  <a:pt x="218" y="174"/>
                </a:cubicBezTo>
                <a:cubicBezTo>
                  <a:pt x="218" y="167"/>
                  <a:pt x="216" y="161"/>
                  <a:pt x="210" y="156"/>
                </a:cubicBezTo>
                <a:cubicBezTo>
                  <a:pt x="205" y="151"/>
                  <a:pt x="199" y="148"/>
                  <a:pt x="192" y="148"/>
                </a:cubicBezTo>
                <a:cubicBezTo>
                  <a:pt x="185" y="148"/>
                  <a:pt x="179" y="151"/>
                  <a:pt x="174" y="156"/>
                </a:cubicBezTo>
                <a:cubicBezTo>
                  <a:pt x="168" y="161"/>
                  <a:pt x="166" y="167"/>
                  <a:pt x="166" y="174"/>
                </a:cubicBezTo>
                <a:close/>
                <a:moveTo>
                  <a:pt x="176" y="98"/>
                </a:moveTo>
                <a:cubicBezTo>
                  <a:pt x="180" y="96"/>
                  <a:pt x="186" y="95"/>
                  <a:pt x="191" y="95"/>
                </a:cubicBezTo>
                <a:cubicBezTo>
                  <a:pt x="195" y="95"/>
                  <a:pt x="198" y="95"/>
                  <a:pt x="202" y="97"/>
                </a:cubicBezTo>
                <a:cubicBezTo>
                  <a:pt x="203" y="98"/>
                  <a:pt x="204" y="98"/>
                  <a:pt x="205" y="99"/>
                </a:cubicBezTo>
                <a:cubicBezTo>
                  <a:pt x="206" y="100"/>
                  <a:pt x="207" y="100"/>
                  <a:pt x="207" y="101"/>
                </a:cubicBezTo>
                <a:cubicBezTo>
                  <a:pt x="208" y="101"/>
                  <a:pt x="208" y="101"/>
                  <a:pt x="208" y="101"/>
                </a:cubicBezTo>
                <a:cubicBezTo>
                  <a:pt x="209" y="102"/>
                  <a:pt x="210" y="103"/>
                  <a:pt x="210" y="105"/>
                </a:cubicBezTo>
                <a:cubicBezTo>
                  <a:pt x="210" y="106"/>
                  <a:pt x="209" y="107"/>
                  <a:pt x="209" y="108"/>
                </a:cubicBezTo>
                <a:cubicBezTo>
                  <a:pt x="208" y="109"/>
                  <a:pt x="207" y="109"/>
                  <a:pt x="206" y="109"/>
                </a:cubicBezTo>
                <a:cubicBezTo>
                  <a:pt x="205" y="109"/>
                  <a:pt x="204" y="109"/>
                  <a:pt x="203" y="109"/>
                </a:cubicBezTo>
                <a:cubicBezTo>
                  <a:pt x="201" y="107"/>
                  <a:pt x="198" y="106"/>
                  <a:pt x="195" y="106"/>
                </a:cubicBezTo>
                <a:cubicBezTo>
                  <a:pt x="190" y="106"/>
                  <a:pt x="186" y="108"/>
                  <a:pt x="183" y="111"/>
                </a:cubicBezTo>
                <a:cubicBezTo>
                  <a:pt x="181" y="108"/>
                  <a:pt x="180" y="106"/>
                  <a:pt x="179" y="104"/>
                </a:cubicBezTo>
                <a:cubicBezTo>
                  <a:pt x="178" y="102"/>
                  <a:pt x="177" y="100"/>
                  <a:pt x="176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92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428751" y="2642528"/>
            <a:ext cx="5334000" cy="9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rgbClr val="8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0948" y="296118"/>
            <a:ext cx="10515600" cy="281856"/>
          </a:xfrm>
        </p:spPr>
        <p:txBody>
          <a:bodyPr>
            <a:normAutofit fontScale="90000"/>
          </a:bodyPr>
          <a:lstStyle/>
          <a:p>
            <a:r>
              <a:rPr kumimoji="1" lang="zh-CN" altLang="en-US" sz="2800" dirty="0"/>
              <a:t>可扩展性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 bwMode="auto">
          <a:xfrm>
            <a:off x="2699692" y="2871122"/>
            <a:ext cx="838178" cy="533386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Web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831770" y="2871122"/>
            <a:ext cx="838178" cy="533386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Web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747590" y="2871122"/>
            <a:ext cx="838178" cy="533386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Web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37661" y="3963551"/>
            <a:ext cx="5425090" cy="838178"/>
            <a:chOff x="1337661" y="3905232"/>
            <a:chExt cx="5425090" cy="838178"/>
          </a:xfrm>
        </p:grpSpPr>
        <p:sp>
          <p:nvSpPr>
            <p:cNvPr id="13" name="罐形 7"/>
            <p:cNvSpPr/>
            <p:nvPr/>
          </p:nvSpPr>
          <p:spPr bwMode="auto">
            <a:xfrm>
              <a:off x="2601688" y="4083757"/>
              <a:ext cx="990574" cy="419089"/>
            </a:xfrm>
            <a:prstGeom prst="can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00"/>
                  </a:solidFill>
                  <a:latin typeface="+mj-ea"/>
                  <a:ea typeface="+mj-ea"/>
                </a:rPr>
                <a:t>分区</a:t>
              </a:r>
              <a:r>
                <a:rPr lang="en-US" altLang="zh-CN" dirty="0" smtClean="0">
                  <a:solidFill>
                    <a:srgbClr val="000000"/>
                  </a:solidFill>
                  <a:latin typeface="+mj-ea"/>
                  <a:ea typeface="+mj-ea"/>
                </a:rPr>
                <a:t>1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4" name="罐形 8"/>
            <p:cNvSpPr/>
            <p:nvPr/>
          </p:nvSpPr>
          <p:spPr bwMode="auto">
            <a:xfrm>
              <a:off x="3755572" y="4083757"/>
              <a:ext cx="990574" cy="419089"/>
            </a:xfrm>
            <a:prstGeom prst="can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00"/>
                  </a:solidFill>
                  <a:latin typeface="+mj-ea"/>
                  <a:ea typeface="+mj-ea"/>
                </a:rPr>
                <a:t>分区</a:t>
              </a:r>
              <a:r>
                <a:rPr lang="en-US" altLang="zh-CN" dirty="0" smtClean="0">
                  <a:solidFill>
                    <a:srgbClr val="000000"/>
                  </a:solidFill>
                  <a:latin typeface="+mj-ea"/>
                  <a:ea typeface="+mj-ea"/>
                </a:rPr>
                <a:t>2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5" name="罐形 9"/>
            <p:cNvSpPr/>
            <p:nvPr/>
          </p:nvSpPr>
          <p:spPr bwMode="auto">
            <a:xfrm>
              <a:off x="5671392" y="4083757"/>
              <a:ext cx="990574" cy="419089"/>
            </a:xfrm>
            <a:prstGeom prst="can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00"/>
                  </a:solidFill>
                  <a:latin typeface="+mj-ea"/>
                  <a:ea typeface="+mj-ea"/>
                </a:rPr>
                <a:t>分区</a:t>
              </a:r>
              <a:r>
                <a:rPr lang="en-US" altLang="zh-CN" dirty="0" smtClean="0">
                  <a:solidFill>
                    <a:srgbClr val="000000"/>
                  </a:solidFill>
                  <a:latin typeface="+mj-ea"/>
                  <a:ea typeface="+mj-ea"/>
                </a:rPr>
                <a:t>3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428751" y="3905232"/>
              <a:ext cx="5334000" cy="83817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17" name="组 19"/>
            <p:cNvGrpSpPr/>
            <p:nvPr/>
          </p:nvGrpSpPr>
          <p:grpSpPr>
            <a:xfrm>
              <a:off x="4876766" y="4121859"/>
              <a:ext cx="1066772" cy="581491"/>
              <a:chOff x="4648208" y="3997023"/>
              <a:chExt cx="1066772" cy="528628"/>
            </a:xfrm>
          </p:grpSpPr>
          <p:sp>
            <p:nvSpPr>
              <p:cNvPr id="18" name="燕尾形箭头 17"/>
              <p:cNvSpPr/>
              <p:nvPr/>
            </p:nvSpPr>
            <p:spPr bwMode="auto">
              <a:xfrm>
                <a:off x="4724406" y="3997023"/>
                <a:ext cx="533386" cy="304792"/>
              </a:xfrm>
              <a:prstGeom prst="notchedRightArrow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 smtClean="0">
                  <a:ln>
                    <a:noFill/>
                  </a:ln>
                  <a:solidFill>
                    <a:srgbClr val="8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9" name="文本框 21"/>
              <p:cNvSpPr txBox="1"/>
              <p:nvPr/>
            </p:nvSpPr>
            <p:spPr>
              <a:xfrm>
                <a:off x="4648208" y="4301814"/>
                <a:ext cx="1066772" cy="2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0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水平扩展</a:t>
                </a:r>
                <a:endParaRPr kumimoji="1" lang="zh-CN" altLang="en-US" sz="100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文本框 24"/>
            <p:cNvSpPr txBox="1"/>
            <p:nvPr/>
          </p:nvSpPr>
          <p:spPr>
            <a:xfrm>
              <a:off x="1337661" y="4017760"/>
              <a:ext cx="1272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smtClean="0">
                  <a:solidFill>
                    <a:srgbClr val="000000"/>
                  </a:solidFill>
                  <a:latin typeface="+mj-ea"/>
                  <a:ea typeface="+mj-ea"/>
                </a:rPr>
                <a:t>Session</a:t>
              </a:r>
            </a:p>
            <a:p>
              <a:pPr algn="ctr"/>
              <a:r>
                <a:rPr kumimoji="1" lang="zh-CN" altLang="en-US" b="1" smtClean="0">
                  <a:solidFill>
                    <a:srgbClr val="000000"/>
                  </a:solidFill>
                  <a:latin typeface="+mj-ea"/>
                  <a:ea typeface="+mj-ea"/>
                </a:rPr>
                <a:t>集群</a:t>
              </a:r>
              <a:endParaRPr kumimoji="1" lang="zh-CN" altLang="en-US" b="1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文本框 25"/>
          <p:cNvSpPr txBox="1"/>
          <p:nvPr/>
        </p:nvSpPr>
        <p:spPr>
          <a:xfrm>
            <a:off x="1535651" y="2776550"/>
            <a:ext cx="87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smtClean="0">
                <a:solidFill>
                  <a:srgbClr val="000000"/>
                </a:solidFill>
                <a:latin typeface="+mj-ea"/>
                <a:ea typeface="+mj-ea"/>
              </a:rPr>
              <a:t>Web</a:t>
            </a:r>
          </a:p>
          <a:p>
            <a:pPr algn="ctr"/>
            <a:r>
              <a:rPr kumimoji="1" lang="zh-CN" altLang="en-US" b="1" smtClean="0">
                <a:solidFill>
                  <a:srgbClr val="000000"/>
                </a:solidFill>
                <a:latin typeface="+mj-ea"/>
                <a:ea typeface="+mj-ea"/>
              </a:rPr>
              <a:t>集群</a:t>
            </a:r>
            <a:endParaRPr kumimoji="1" lang="zh-CN" altLang="en-US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428751" y="5208375"/>
            <a:ext cx="5334000" cy="838178"/>
          </a:xfrm>
          <a:prstGeom prst="rect">
            <a:avLst/>
          </a:prstGeom>
          <a:solidFill>
            <a:srgbClr val="DAFDA7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rgbClr val="8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1337661" y="5304298"/>
            <a:ext cx="1272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mtClean="0">
                <a:solidFill>
                  <a:srgbClr val="000000"/>
                </a:solidFill>
                <a:latin typeface="+mj-ea"/>
                <a:ea typeface="+mj-ea"/>
              </a:rPr>
              <a:t>后端处理</a:t>
            </a:r>
            <a:endParaRPr kumimoji="1" lang="en-US" altLang="zh-CN" b="1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b="1" smtClean="0">
                <a:solidFill>
                  <a:srgbClr val="000000"/>
                </a:solidFill>
                <a:latin typeface="+mj-ea"/>
                <a:ea typeface="+mj-ea"/>
              </a:rPr>
              <a:t>集群</a:t>
            </a:r>
            <a:endParaRPr kumimoji="1" lang="zh-CN" altLang="en-US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699692" y="5352994"/>
            <a:ext cx="838178" cy="533386"/>
          </a:xfrm>
          <a:prstGeom prst="rect">
            <a:avLst/>
          </a:prstGeom>
          <a:solidFill>
            <a:srgbClr val="FFC6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后端处理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3831770" y="5352994"/>
            <a:ext cx="838178" cy="533386"/>
          </a:xfrm>
          <a:prstGeom prst="rect">
            <a:avLst/>
          </a:prstGeom>
          <a:solidFill>
            <a:srgbClr val="FFC6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后端处理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5736704" y="5352994"/>
            <a:ext cx="838178" cy="533386"/>
          </a:xfrm>
          <a:prstGeom prst="rect">
            <a:avLst/>
          </a:prstGeom>
          <a:solidFill>
            <a:srgbClr val="FFC6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后端处理</a:t>
            </a:r>
          </a:p>
        </p:txBody>
      </p:sp>
      <p:sp>
        <p:nvSpPr>
          <p:cNvPr id="32" name="罐形 40"/>
          <p:cNvSpPr/>
          <p:nvPr/>
        </p:nvSpPr>
        <p:spPr bwMode="auto">
          <a:xfrm>
            <a:off x="334730" y="2802267"/>
            <a:ext cx="653349" cy="3101259"/>
          </a:xfrm>
          <a:prstGeom prst="can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宋体" pitchFamily="2" charset="-122"/>
              </a:rPr>
              <a:t>MQ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154" y="3086602"/>
            <a:ext cx="3978868" cy="3173112"/>
          </a:xfrm>
          <a:prstGeom prst="rect">
            <a:avLst/>
          </a:prstGeom>
        </p:spPr>
      </p:pic>
      <p:grpSp>
        <p:nvGrpSpPr>
          <p:cNvPr id="42" name="组 19"/>
          <p:cNvGrpSpPr/>
          <p:nvPr/>
        </p:nvGrpSpPr>
        <p:grpSpPr>
          <a:xfrm>
            <a:off x="4876766" y="2961810"/>
            <a:ext cx="1066772" cy="581492"/>
            <a:chOff x="4648208" y="3962386"/>
            <a:chExt cx="1066772" cy="528629"/>
          </a:xfrm>
        </p:grpSpPr>
        <p:sp>
          <p:nvSpPr>
            <p:cNvPr id="43" name="燕尾形箭头 42"/>
            <p:cNvSpPr/>
            <p:nvPr/>
          </p:nvSpPr>
          <p:spPr bwMode="auto">
            <a:xfrm>
              <a:off x="4724406" y="3962386"/>
              <a:ext cx="533386" cy="304792"/>
            </a:xfrm>
            <a:prstGeom prst="notched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44" name="文本框 21"/>
            <p:cNvSpPr txBox="1"/>
            <p:nvPr/>
          </p:nvSpPr>
          <p:spPr>
            <a:xfrm>
              <a:off x="4648208" y="4267178"/>
              <a:ext cx="1066772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 smtClean="0">
                  <a:solidFill>
                    <a:srgbClr val="000000"/>
                  </a:solidFill>
                  <a:latin typeface="+mj-ea"/>
                  <a:ea typeface="+mj-ea"/>
                </a:rPr>
                <a:t>水平扩展</a:t>
              </a:r>
              <a:endParaRPr kumimoji="1" lang="zh-CN" altLang="en-US" sz="1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 19"/>
          <p:cNvGrpSpPr/>
          <p:nvPr/>
        </p:nvGrpSpPr>
        <p:grpSpPr>
          <a:xfrm>
            <a:off x="4876766" y="5454136"/>
            <a:ext cx="1066772" cy="581492"/>
            <a:chOff x="4648208" y="3962386"/>
            <a:chExt cx="1066772" cy="528629"/>
          </a:xfrm>
        </p:grpSpPr>
        <p:sp>
          <p:nvSpPr>
            <p:cNvPr id="46" name="燕尾形箭头 45"/>
            <p:cNvSpPr/>
            <p:nvPr/>
          </p:nvSpPr>
          <p:spPr bwMode="auto">
            <a:xfrm>
              <a:off x="4724406" y="3962386"/>
              <a:ext cx="533386" cy="304792"/>
            </a:xfrm>
            <a:prstGeom prst="notched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47" name="文本框 21"/>
            <p:cNvSpPr txBox="1"/>
            <p:nvPr/>
          </p:nvSpPr>
          <p:spPr>
            <a:xfrm>
              <a:off x="4648208" y="4267178"/>
              <a:ext cx="1066772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 smtClean="0">
                  <a:solidFill>
                    <a:srgbClr val="000000"/>
                  </a:solidFill>
                  <a:latin typeface="+mj-ea"/>
                  <a:ea typeface="+mj-ea"/>
                </a:rPr>
                <a:t>水平扩展</a:t>
              </a:r>
              <a:endParaRPr kumimoji="1" lang="zh-CN" altLang="en-US" sz="1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7055311" y="842306"/>
            <a:ext cx="4755689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 dirty="0">
                <a:solidFill>
                  <a:srgbClr val="4C4C4C"/>
                </a:solidFill>
                <a:latin typeface="微软雅黑" charset="0"/>
                <a:ea typeface="微软雅黑" charset="0"/>
              </a:rPr>
              <a:t>数据库层可扩展性</a:t>
            </a:r>
            <a:endParaRPr lang="en-US" altLang="zh-CN" b="1" dirty="0">
              <a:solidFill>
                <a:srgbClr val="4C4C4C"/>
              </a:solidFill>
              <a:latin typeface="微软雅黑" charset="0"/>
              <a:ea typeface="微软雅黑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主从复制</a:t>
            </a:r>
            <a:endParaRPr lang="en-US" altLang="zh-CN" sz="1500" dirty="0">
              <a:latin typeface="+mj-ea"/>
              <a:ea typeface="+mj-ea"/>
              <a:cs typeface="宋体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多个从库分担读负载</a:t>
            </a:r>
            <a:endParaRPr lang="en-US" altLang="zh-CN" sz="1500" dirty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数据分片</a:t>
            </a:r>
            <a:endParaRPr lang="en-US" altLang="zh-CN" sz="1500" dirty="0">
              <a:latin typeface="+mj-ea"/>
              <a:ea typeface="+mj-ea"/>
              <a:cs typeface="宋体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需合理设计业务流程，避免</a:t>
            </a:r>
            <a:r>
              <a:rPr lang="zh-CN" altLang="en-US" sz="1500" dirty="0" smtClean="0">
                <a:latin typeface="+mj-ea"/>
                <a:ea typeface="+mj-ea"/>
                <a:cs typeface="宋体"/>
              </a:rPr>
              <a:t>跨库</a:t>
            </a:r>
            <a:r>
              <a:rPr lang="zh-CN" altLang="en-US" sz="1500" dirty="0">
                <a:latin typeface="+mj-ea"/>
                <a:ea typeface="+mj-ea"/>
                <a:cs typeface="宋体"/>
              </a:rPr>
              <a:t>事务、跨</a:t>
            </a:r>
            <a:r>
              <a:rPr lang="zh-CN" altLang="en-US" sz="1500" dirty="0" smtClean="0">
                <a:latin typeface="+mj-ea"/>
                <a:ea typeface="+mj-ea"/>
                <a:cs typeface="宋体"/>
              </a:rPr>
              <a:t>库</a:t>
            </a:r>
            <a:r>
              <a:rPr lang="en-US" altLang="zh-CN" sz="1500" dirty="0">
                <a:latin typeface="+mj-ea"/>
                <a:ea typeface="+mj-ea"/>
                <a:cs typeface="宋体"/>
              </a:rPr>
              <a:t>L</a:t>
            </a:r>
            <a:r>
              <a:rPr lang="en-US" altLang="zh-CN" sz="1500" dirty="0" smtClean="0">
                <a:latin typeface="+mj-ea"/>
                <a:ea typeface="+mj-ea"/>
                <a:cs typeface="宋体"/>
              </a:rPr>
              <a:t>ock</a:t>
            </a:r>
            <a:endParaRPr lang="en-US" altLang="zh-CN" sz="1500" dirty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b="1" dirty="0">
                <a:solidFill>
                  <a:srgbClr val="FF0000"/>
                </a:solidFill>
                <a:latin typeface="+mj-ea"/>
                <a:ea typeface="+mj-ea"/>
                <a:cs typeface="宋体"/>
              </a:rPr>
              <a:t>典型技术</a:t>
            </a:r>
            <a:endParaRPr lang="en-US" altLang="zh-CN" sz="1500" b="1" dirty="0">
              <a:solidFill>
                <a:srgbClr val="FF0000"/>
              </a:solidFill>
              <a:latin typeface="+mj-ea"/>
              <a:ea typeface="+mj-ea"/>
              <a:cs typeface="宋体"/>
            </a:endParaRPr>
          </a:p>
          <a:p>
            <a:pPr marL="1200150" lvl="2" indent="-285750">
              <a:buFont typeface="Wingdings" pitchFamily="2" charset="2"/>
              <a:buChar char="p"/>
            </a:pPr>
            <a:r>
              <a:rPr lang="en-US" altLang="zh-CN" sz="1500" dirty="0" smtClean="0">
                <a:solidFill>
                  <a:srgbClr val="FF0000"/>
                </a:solidFill>
                <a:latin typeface="+mj-ea"/>
                <a:ea typeface="+mj-ea"/>
                <a:cs typeface="宋体"/>
              </a:rPr>
              <a:t>MySQL</a:t>
            </a:r>
            <a:r>
              <a:rPr lang="zh-CN" altLang="en-US" sz="1500" dirty="0" smtClean="0">
                <a:solidFill>
                  <a:srgbClr val="FF0000"/>
                </a:solidFill>
                <a:latin typeface="+mj-ea"/>
                <a:ea typeface="+mj-ea"/>
                <a:cs typeface="宋体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+mj-ea"/>
                <a:ea typeface="+mj-ea"/>
                <a:cs typeface="宋体"/>
              </a:rPr>
              <a:t>Fabric</a:t>
            </a:r>
          </a:p>
        </p:txBody>
      </p:sp>
      <p:sp>
        <p:nvSpPr>
          <p:cNvPr id="49" name="矩形 48"/>
          <p:cNvSpPr/>
          <p:nvPr/>
        </p:nvSpPr>
        <p:spPr>
          <a:xfrm>
            <a:off x="446360" y="842306"/>
            <a:ext cx="530123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服务层可扩展性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smtClean="0">
                <a:latin typeface="+mj-ea"/>
                <a:ea typeface="+mj-ea"/>
                <a:cs typeface="宋体"/>
              </a:rPr>
              <a:t>使用</a:t>
            </a:r>
            <a:r>
              <a:rPr lang="en-US" altLang="zh-CN" sz="1500">
                <a:latin typeface="+mj-ea"/>
                <a:ea typeface="+mj-ea"/>
                <a:cs typeface="宋体"/>
              </a:rPr>
              <a:t>Redis</a:t>
            </a:r>
            <a:r>
              <a:rPr lang="zh-CN" altLang="en-US" sz="1500">
                <a:latin typeface="+mj-ea"/>
                <a:ea typeface="+mj-ea"/>
                <a:cs typeface="宋体"/>
              </a:rPr>
              <a:t>存储</a:t>
            </a:r>
            <a:r>
              <a:rPr lang="en-US" altLang="zh-CN" sz="1500">
                <a:latin typeface="+mj-ea"/>
                <a:ea typeface="+mj-ea"/>
                <a:cs typeface="宋体"/>
              </a:rPr>
              <a:t>Session</a:t>
            </a:r>
            <a:r>
              <a:rPr lang="zh-CN" altLang="en-US" sz="1500">
                <a:latin typeface="+mj-ea"/>
                <a:ea typeface="+mj-ea"/>
                <a:cs typeface="宋体"/>
              </a:rPr>
              <a:t>信息，避免服务节点绑定、</a:t>
            </a:r>
            <a:r>
              <a:rPr lang="en-US" altLang="zh-CN" sz="1500">
                <a:latin typeface="+mj-ea"/>
                <a:ea typeface="+mj-ea"/>
                <a:cs typeface="宋体"/>
              </a:rPr>
              <a:t>Session</a:t>
            </a:r>
            <a:r>
              <a:rPr lang="zh-CN" altLang="en-US" sz="1500">
                <a:latin typeface="+mj-ea"/>
                <a:ea typeface="+mj-ea"/>
                <a:cs typeface="宋体"/>
              </a:rPr>
              <a:t>复制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500">
                <a:latin typeface="+mj-ea"/>
                <a:ea typeface="+mj-ea"/>
                <a:cs typeface="宋体"/>
              </a:rPr>
              <a:t>Web</a:t>
            </a:r>
            <a:r>
              <a:rPr lang="zh-CN" altLang="en-US" sz="1500">
                <a:latin typeface="+mj-ea"/>
                <a:ea typeface="+mj-ea"/>
                <a:cs typeface="宋体"/>
              </a:rPr>
              <a:t>层轻量化，与后端业务逻辑处理节点分离部署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通过消息队列进行异步、分布式处理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服务层无状态化</a:t>
            </a:r>
          </a:p>
        </p:txBody>
      </p:sp>
      <p:cxnSp>
        <p:nvCxnSpPr>
          <p:cNvPr id="36" name="直接连接符 31"/>
          <p:cNvCxnSpPr>
            <a:endCxn id="9" idx="1"/>
          </p:cNvCxnSpPr>
          <p:nvPr/>
        </p:nvCxnSpPr>
        <p:spPr bwMode="auto">
          <a:xfrm>
            <a:off x="988079" y="3099715"/>
            <a:ext cx="440672" cy="1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41" name="直接连接符 31"/>
          <p:cNvCxnSpPr/>
          <p:nvPr/>
        </p:nvCxnSpPr>
        <p:spPr bwMode="auto">
          <a:xfrm flipH="1" flipV="1">
            <a:off x="988079" y="5619687"/>
            <a:ext cx="440671" cy="1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50" name="直接连接符 31"/>
          <p:cNvCxnSpPr>
            <a:stCxn id="5" idx="2"/>
            <a:endCxn id="16" idx="0"/>
          </p:cNvCxnSpPr>
          <p:nvPr/>
        </p:nvCxnSpPr>
        <p:spPr bwMode="auto">
          <a:xfrm>
            <a:off x="3118781" y="3404508"/>
            <a:ext cx="976970" cy="559043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51" name="直接连接符 31"/>
          <p:cNvCxnSpPr>
            <a:stCxn id="6" idx="2"/>
            <a:endCxn id="16" idx="0"/>
          </p:cNvCxnSpPr>
          <p:nvPr/>
        </p:nvCxnSpPr>
        <p:spPr bwMode="auto">
          <a:xfrm flipH="1">
            <a:off x="4095751" y="3404508"/>
            <a:ext cx="155108" cy="559043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52" name="直接连接符 31"/>
          <p:cNvCxnSpPr>
            <a:stCxn id="7" idx="2"/>
            <a:endCxn id="16" idx="0"/>
          </p:cNvCxnSpPr>
          <p:nvPr/>
        </p:nvCxnSpPr>
        <p:spPr bwMode="auto">
          <a:xfrm flipH="1">
            <a:off x="4095751" y="3404508"/>
            <a:ext cx="2070928" cy="559043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55" name="直接连接符 31"/>
          <p:cNvCxnSpPr>
            <a:stCxn id="29" idx="0"/>
            <a:endCxn id="16" idx="2"/>
          </p:cNvCxnSpPr>
          <p:nvPr/>
        </p:nvCxnSpPr>
        <p:spPr bwMode="auto">
          <a:xfrm flipV="1">
            <a:off x="3118781" y="4801729"/>
            <a:ext cx="976970" cy="551265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58" name="直接连接符 31"/>
          <p:cNvCxnSpPr>
            <a:stCxn id="30" idx="0"/>
            <a:endCxn id="16" idx="2"/>
          </p:cNvCxnSpPr>
          <p:nvPr/>
        </p:nvCxnSpPr>
        <p:spPr bwMode="auto">
          <a:xfrm flipH="1" flipV="1">
            <a:off x="4095751" y="4801729"/>
            <a:ext cx="155108" cy="551265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  <p:cxnSp>
        <p:nvCxnSpPr>
          <p:cNvPr id="61" name="直接连接符 31"/>
          <p:cNvCxnSpPr>
            <a:stCxn id="31" idx="0"/>
            <a:endCxn id="16" idx="2"/>
          </p:cNvCxnSpPr>
          <p:nvPr/>
        </p:nvCxnSpPr>
        <p:spPr bwMode="auto">
          <a:xfrm flipH="1" flipV="1">
            <a:off x="4095751" y="4801729"/>
            <a:ext cx="2060042" cy="551265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3366FF"/>
            </a:solidFill>
            <a:prstDash val="solid"/>
            <a:round/>
            <a:headEnd type="triangle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25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996540" y="2953613"/>
            <a:ext cx="4190890" cy="1382994"/>
            <a:chOff x="609714" y="2133634"/>
            <a:chExt cx="7619800" cy="2514534"/>
          </a:xfrm>
        </p:grpSpPr>
        <p:grpSp>
          <p:nvGrpSpPr>
            <p:cNvPr id="7" name="组 6"/>
            <p:cNvGrpSpPr/>
            <p:nvPr/>
          </p:nvGrpSpPr>
          <p:grpSpPr>
            <a:xfrm>
              <a:off x="609714" y="2743218"/>
              <a:ext cx="5029068" cy="1904950"/>
              <a:chOff x="1447892" y="4419574"/>
              <a:chExt cx="5029068" cy="1904950"/>
            </a:xfrm>
          </p:grpSpPr>
          <p:sp>
            <p:nvSpPr>
              <p:cNvPr id="12" name="罐形 11"/>
              <p:cNvSpPr/>
              <p:nvPr/>
            </p:nvSpPr>
            <p:spPr bwMode="auto">
              <a:xfrm>
                <a:off x="1447892" y="4952960"/>
                <a:ext cx="1676356" cy="685782"/>
              </a:xfrm>
              <a:prstGeom prst="can">
                <a:avLst/>
              </a:prstGeom>
              <a:solidFill>
                <a:srgbClr val="FFFF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Master</a:t>
                </a:r>
                <a:endPara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3" name="罐形 12"/>
              <p:cNvSpPr/>
              <p:nvPr/>
            </p:nvSpPr>
            <p:spPr bwMode="auto">
              <a:xfrm>
                <a:off x="4800604" y="4419574"/>
                <a:ext cx="1676356" cy="685782"/>
              </a:xfrm>
              <a:prstGeom prst="can">
                <a:avLst/>
              </a:prstGeom>
              <a:solidFill>
                <a:srgbClr val="FFFF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Slave</a:t>
                </a:r>
                <a:endPara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4" name="右箭头 13"/>
              <p:cNvSpPr/>
              <p:nvPr/>
            </p:nvSpPr>
            <p:spPr bwMode="auto">
              <a:xfrm rot="20841034">
                <a:off x="3527514" y="4820784"/>
                <a:ext cx="914376" cy="304792"/>
              </a:xfrm>
              <a:prstGeom prst="rightArrow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5" name="罐形 14"/>
              <p:cNvSpPr/>
              <p:nvPr/>
            </p:nvSpPr>
            <p:spPr bwMode="auto">
              <a:xfrm>
                <a:off x="4800604" y="5638742"/>
                <a:ext cx="1676356" cy="685782"/>
              </a:xfrm>
              <a:prstGeom prst="can">
                <a:avLst/>
              </a:prstGeom>
              <a:solidFill>
                <a:srgbClr val="FFFF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Slave</a:t>
                </a:r>
                <a:endPara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6" name="右箭头 15"/>
              <p:cNvSpPr/>
              <p:nvPr/>
            </p:nvSpPr>
            <p:spPr bwMode="auto">
              <a:xfrm rot="1252969">
                <a:off x="3529529" y="5486908"/>
                <a:ext cx="914376" cy="304792"/>
              </a:xfrm>
              <a:prstGeom prst="rightArrow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8" name="罐形 7"/>
            <p:cNvSpPr/>
            <p:nvPr/>
          </p:nvSpPr>
          <p:spPr bwMode="auto">
            <a:xfrm>
              <a:off x="6553158" y="2133634"/>
              <a:ext cx="1676356" cy="685782"/>
            </a:xfrm>
            <a:prstGeom prst="can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Slave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9" name="罐形 8"/>
            <p:cNvSpPr/>
            <p:nvPr/>
          </p:nvSpPr>
          <p:spPr bwMode="auto">
            <a:xfrm>
              <a:off x="6553158" y="3200406"/>
              <a:ext cx="1676356" cy="685782"/>
            </a:xfrm>
            <a:prstGeom prst="can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Slave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0" name="右箭头 9"/>
            <p:cNvSpPr/>
            <p:nvPr/>
          </p:nvSpPr>
          <p:spPr bwMode="auto">
            <a:xfrm rot="19997795">
              <a:off x="5827154" y="2482939"/>
              <a:ext cx="609584" cy="304792"/>
            </a:xfrm>
            <a:prstGeom prst="rightArrow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1" name="右箭头 10"/>
            <p:cNvSpPr/>
            <p:nvPr/>
          </p:nvSpPr>
          <p:spPr bwMode="auto">
            <a:xfrm rot="1294242">
              <a:off x="5825861" y="3301789"/>
              <a:ext cx="609584" cy="304792"/>
            </a:xfrm>
            <a:prstGeom prst="rightArrow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1614"/>
            <a:ext cx="10515600" cy="523396"/>
          </a:xfrm>
        </p:spPr>
        <p:txBody>
          <a:bodyPr/>
          <a:lstStyle/>
          <a:p>
            <a:r>
              <a:rPr lang="zh-CN" altLang="en-US" sz="2800" dirty="0" smtClean="0"/>
              <a:t>高可靠性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46377" y="940325"/>
            <a:ext cx="65234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 dirty="0">
                <a:solidFill>
                  <a:srgbClr val="4C4C4C"/>
                </a:solidFill>
                <a:latin typeface="微软雅黑" charset="0"/>
                <a:ea typeface="微软雅黑" charset="0"/>
              </a:rPr>
              <a:t>服务层高可靠性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服务层无状态化，集群中的节点完全可彼此替代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任何一个节点宕机都不会导致系统停止服务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多层级服务可启用服务代理、路由</a:t>
            </a:r>
            <a:r>
              <a:rPr lang="zh-CN" altLang="en-US" sz="1500" dirty="0" smtClean="0">
                <a:latin typeface="+mj-ea"/>
                <a:ea typeface="+mj-ea"/>
                <a:cs typeface="宋体"/>
              </a:rPr>
              <a:t>机制</a:t>
            </a:r>
            <a:endParaRPr lang="zh-CN" altLang="en-US" sz="1500" dirty="0">
              <a:latin typeface="+mj-ea"/>
              <a:ea typeface="+mj-ea"/>
              <a:cs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6360" y="2065619"/>
            <a:ext cx="8697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 dirty="0">
                <a:solidFill>
                  <a:srgbClr val="4C4C4C"/>
                </a:solidFill>
                <a:latin typeface="微软雅黑" charset="0"/>
                <a:ea typeface="微软雅黑" charset="0"/>
              </a:rPr>
              <a:t>存储层高可靠性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>
                <a:latin typeface="+mj-ea"/>
                <a:ea typeface="+mj-ea"/>
                <a:cs typeface="宋体"/>
              </a:rPr>
              <a:t>存储共享：多个节点共享数据存储，任一节点宕机不影响整个</a:t>
            </a:r>
            <a:r>
              <a:rPr lang="zh-CN" altLang="en-US" sz="1500" dirty="0" smtClean="0">
                <a:latin typeface="+mj-ea"/>
                <a:ea typeface="+mj-ea"/>
                <a:cs typeface="宋体"/>
              </a:rPr>
              <a:t>数据库</a:t>
            </a:r>
            <a:endParaRPr lang="en-US" altLang="zh-CN" sz="1500" dirty="0" smtClean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dirty="0" smtClean="0">
                <a:latin typeface="+mj-ea"/>
                <a:ea typeface="+mj-ea"/>
                <a:cs typeface="宋体"/>
              </a:rPr>
              <a:t>主从</a:t>
            </a:r>
            <a:r>
              <a:rPr lang="zh-CN" altLang="en-US" sz="1500" dirty="0">
                <a:latin typeface="+mj-ea"/>
                <a:ea typeface="+mj-ea"/>
                <a:cs typeface="宋体"/>
              </a:rPr>
              <a:t>复制：主机宕机后切换到备机</a:t>
            </a:r>
            <a:r>
              <a:rPr lang="zh-CN" altLang="en-US" sz="1500" dirty="0" smtClean="0">
                <a:latin typeface="+mj-ea"/>
                <a:ea typeface="+mj-ea"/>
                <a:cs typeface="宋体"/>
              </a:rPr>
              <a:t>（</a:t>
            </a:r>
            <a:r>
              <a:rPr lang="en-US" altLang="zh-CN" sz="1500" dirty="0" err="1" smtClean="0">
                <a:latin typeface="+mj-ea"/>
                <a:ea typeface="+mj-ea"/>
                <a:cs typeface="宋体"/>
              </a:rPr>
              <a:t>Pg</a:t>
            </a:r>
            <a:r>
              <a:rPr lang="en-US" altLang="zh-CN" sz="1500" dirty="0" smtClean="0">
                <a:latin typeface="+mj-ea"/>
                <a:ea typeface="+mj-ea"/>
                <a:cs typeface="宋体"/>
              </a:rPr>
              <a:t>, My </a:t>
            </a:r>
            <a:r>
              <a:rPr lang="en-US" altLang="zh-CN" sz="1500" dirty="0">
                <a:latin typeface="+mj-ea"/>
                <a:ea typeface="+mj-ea"/>
                <a:cs typeface="宋体"/>
              </a:rPr>
              <a:t>SQL Replication</a:t>
            </a:r>
            <a:r>
              <a:rPr lang="en-US" altLang="zh-CN" sz="1500" dirty="0" smtClean="0">
                <a:latin typeface="+mj-ea"/>
                <a:ea typeface="+mj-ea"/>
                <a:cs typeface="宋体"/>
              </a:rPr>
              <a:t>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421" y="4709422"/>
            <a:ext cx="2285940" cy="17178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6360" y="4351217"/>
            <a:ext cx="79661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多主复制：可同时读写任意一个节点，数据最终一致（</a:t>
            </a:r>
            <a:r>
              <a:rPr lang="en-US" altLang="zh-CN" sz="1500">
                <a:latin typeface="+mj-ea"/>
                <a:ea typeface="+mj-ea"/>
                <a:cs typeface="宋体"/>
              </a:rPr>
              <a:t>MariaDB Galera</a:t>
            </a:r>
            <a:r>
              <a:rPr lang="zh-CN" altLang="en-US" sz="1500">
                <a:latin typeface="+mj-ea"/>
                <a:ea typeface="+mj-ea"/>
                <a:cs typeface="宋体"/>
              </a:rPr>
              <a:t>）</a:t>
            </a:r>
            <a:endParaRPr lang="zh-CN" altLang="en-US" sz="1500" dirty="0">
              <a:latin typeface="+mj-ea"/>
              <a:ea typeface="+mj-ea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852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8483"/>
            <a:ext cx="10515600" cy="592407"/>
          </a:xfrm>
        </p:spPr>
        <p:txBody>
          <a:bodyPr/>
          <a:lstStyle/>
          <a:p>
            <a:r>
              <a:rPr lang="zh-CN" altLang="en-US" sz="2800" dirty="0"/>
              <a:t>海量</a:t>
            </a:r>
            <a:r>
              <a:rPr lang="zh-CN" altLang="en-US" sz="2800" dirty="0" smtClean="0"/>
              <a:t>并发处理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858621" y="1288732"/>
            <a:ext cx="46373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海量并发读取</a:t>
            </a:r>
            <a:endParaRPr lang="en-US" altLang="zh-CN" b="1">
              <a:solidFill>
                <a:srgbClr val="4C4C4C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500" smtClean="0">
                <a:latin typeface="+mj-ea"/>
                <a:ea typeface="+mj-ea"/>
                <a:cs typeface="宋体"/>
              </a:rPr>
              <a:t>使用</a:t>
            </a:r>
            <a:r>
              <a:rPr lang="zh-CN" altLang="en-US" sz="1500">
                <a:latin typeface="+mj-ea"/>
                <a:ea typeface="+mj-ea"/>
                <a:cs typeface="宋体"/>
              </a:rPr>
              <a:t>缓存减轻数据库压力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冷热数据分离，热数据进入缓存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应用分片策略构建大规模分布式缓存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3694" y="775428"/>
            <a:ext cx="4176873" cy="208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437" y="2965446"/>
            <a:ext cx="4774434" cy="162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58621" y="3015568"/>
            <a:ext cx="419915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海量并发写入</a:t>
            </a:r>
            <a:endParaRPr lang="en-US" altLang="zh-CN" b="1">
              <a:solidFill>
                <a:srgbClr val="4C4C4C"/>
              </a:solidFill>
              <a:latin typeface="微软雅黑" charset="0"/>
              <a:ea typeface="微软雅黑" charset="0"/>
            </a:endParaRPr>
          </a:p>
          <a:p>
            <a:r>
              <a:rPr kumimoji="1" lang="zh-CN" altLang="en-US" sz="1500">
                <a:latin typeface="微软雅黑"/>
                <a:ea typeface="微软雅黑"/>
                <a:cs typeface="微软雅黑"/>
              </a:rPr>
              <a:t>典型场景：事件驱动的海量用户注册</a:t>
            </a:r>
            <a:endParaRPr kumimoji="1" lang="en-US" altLang="zh-CN" sz="1500">
              <a:latin typeface="微软雅黑"/>
              <a:ea typeface="微软雅黑"/>
              <a:cs typeface="微软雅黑"/>
            </a:endParaRPr>
          </a:p>
          <a:p>
            <a:pPr marL="284400" indent="-285750">
              <a:buFont typeface="Wingdings" pitchFamily="2" charset="2"/>
              <a:buChar char="ü"/>
            </a:pPr>
            <a:r>
              <a:rPr lang="zh-CN" altLang="en-US" sz="1500" smtClean="0">
                <a:latin typeface="+mj-ea"/>
                <a:ea typeface="+mj-ea"/>
                <a:cs typeface="宋体"/>
              </a:rPr>
              <a:t>待</a:t>
            </a:r>
            <a:r>
              <a:rPr lang="zh-CN" altLang="en-US" sz="1500">
                <a:latin typeface="+mj-ea"/>
                <a:ea typeface="+mj-ea"/>
                <a:cs typeface="宋体"/>
              </a:rPr>
              <a:t>写入数据存入高性能队列</a:t>
            </a:r>
          </a:p>
          <a:p>
            <a:pPr marL="284400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启用数量稳定的线程组（可能分布于多台节点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），</a:t>
            </a:r>
            <a:r>
              <a:rPr lang="zh-CN" altLang="en-US" sz="1500">
                <a:latin typeface="+mj-ea"/>
                <a:ea typeface="+mj-ea"/>
                <a:cs typeface="宋体"/>
              </a:rPr>
              <a:t>从队列取数，执行</a:t>
            </a:r>
            <a:r>
              <a:rPr lang="en-US" altLang="zh-CN" sz="1500">
                <a:latin typeface="+mj-ea"/>
                <a:ea typeface="+mj-ea"/>
                <a:cs typeface="宋体"/>
              </a:rPr>
              <a:t>DB</a:t>
            </a:r>
            <a:r>
              <a:rPr lang="zh-CN" altLang="en-US" sz="1500">
                <a:latin typeface="+mj-ea"/>
                <a:ea typeface="+mj-ea"/>
                <a:cs typeface="宋体"/>
              </a:rPr>
              <a:t>写入</a:t>
            </a:r>
          </a:p>
          <a:p>
            <a:pPr marL="284400" indent="-285750">
              <a:buFont typeface="Wingdings" pitchFamily="2" charset="2"/>
              <a:buChar char="ü"/>
            </a:pPr>
            <a:r>
              <a:rPr lang="zh-CN" altLang="en-US" sz="1500">
                <a:latin typeface="+mj-ea"/>
                <a:ea typeface="+mj-ea"/>
                <a:cs typeface="宋体"/>
              </a:rPr>
              <a:t>待写入数据批量处理，事务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合并</a:t>
            </a:r>
            <a:endParaRPr lang="zh-CN" altLang="en-US" sz="1500">
              <a:latin typeface="+mj-ea"/>
              <a:ea typeface="+mj-ea"/>
              <a:cs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8621" y="5278536"/>
            <a:ext cx="411479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海量并发竞争</a:t>
            </a:r>
            <a:endParaRPr lang="en-US" altLang="zh-CN" b="1">
              <a:solidFill>
                <a:srgbClr val="4C4C4C"/>
              </a:solidFill>
              <a:latin typeface="微软雅黑" charset="0"/>
              <a:ea typeface="微软雅黑" charset="0"/>
            </a:endParaRPr>
          </a:p>
          <a:p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典型场景：抢红包、秒杀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735" y="4678371"/>
            <a:ext cx="555686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itchFamily="2" charset="2"/>
              <a:buChar char="ü"/>
            </a:pPr>
            <a:r>
              <a:rPr kumimoji="1" lang="zh-CN" altLang="en-US" sz="1600" smtClean="0">
                <a:latin typeface="微软雅黑"/>
                <a:ea typeface="微软雅黑"/>
                <a:cs typeface="微软雅黑"/>
              </a:rPr>
              <a:t>避免</a:t>
            </a: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数据库锁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285750" lvl="1" indent="-285750">
              <a:buFont typeface="Wingdings" pitchFamily="2" charset="2"/>
              <a:buChar char="ü"/>
            </a:pP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用队列实现请求串行化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742950" lvl="3" indent="-285750">
              <a:buFont typeface="Arial" pitchFamily="34" charset="0"/>
              <a:buChar char="•"/>
            </a:pP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利用分片策略，将请求分布到多个队列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742950" lvl="3" indent="-285750">
              <a:buFont typeface="Arial" pitchFamily="34" charset="0"/>
              <a:buChar char="•"/>
            </a:pP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确保同一资源的请求被放入同一个队列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742950" lvl="3" indent="-285750">
              <a:buFont typeface="Arial" pitchFamily="34" charset="0"/>
              <a:buChar char="•"/>
            </a:pP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队列后端用一个线程执行资源分配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285750" lvl="1" indent="-285750">
              <a:buFont typeface="Wingdings" pitchFamily="2" charset="2"/>
              <a:buChar char="ü"/>
            </a:pPr>
            <a:r>
              <a:rPr kumimoji="1" lang="en-US" altLang="zh-CN" sz="1600">
                <a:latin typeface="微软雅黑"/>
                <a:ea typeface="微软雅黑"/>
                <a:cs typeface="微软雅黑"/>
              </a:rPr>
              <a:t>Redis</a:t>
            </a: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全内存操作非常适合此类场景</a:t>
            </a:r>
            <a:endParaRPr kumimoji="1" lang="en-US" altLang="zh-CN" sz="1600">
              <a:latin typeface="微软雅黑"/>
              <a:ea typeface="微软雅黑"/>
              <a:cs typeface="微软雅黑"/>
            </a:endParaRPr>
          </a:p>
          <a:p>
            <a:pPr marL="285750" lvl="1" indent="-285750">
              <a:buFont typeface="Wingdings" pitchFamily="2" charset="2"/>
              <a:buChar char="ü"/>
            </a:pPr>
            <a:r>
              <a:rPr kumimoji="1" lang="zh-CN" altLang="en-US" sz="1600">
                <a:latin typeface="微软雅黑"/>
                <a:ea typeface="微软雅黑"/>
                <a:cs typeface="微软雅黑"/>
              </a:rPr>
              <a:t>秒杀类应用可部署到云端，应对突发增长的网络流量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00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314" y="259621"/>
            <a:ext cx="10515600" cy="478937"/>
          </a:xfrm>
        </p:spPr>
        <p:txBody>
          <a:bodyPr/>
          <a:lstStyle/>
          <a:p>
            <a:r>
              <a:rPr lang="zh-CN" altLang="en-US" sz="2800" dirty="0" smtClean="0">
                <a:latin typeface="+mj-ea"/>
              </a:rPr>
              <a:t>安全性（</a:t>
            </a:r>
            <a:r>
              <a:rPr lang="en-US" altLang="zh-CN" sz="2800" dirty="0" smtClean="0">
                <a:latin typeface="+mj-ea"/>
              </a:rPr>
              <a:t>1</a:t>
            </a:r>
            <a:r>
              <a:rPr lang="zh-CN" altLang="en-US" sz="2800" dirty="0" smtClean="0">
                <a:latin typeface="+mj-ea"/>
              </a:rPr>
              <a:t>）</a:t>
            </a:r>
            <a:endParaRPr lang="zh-CN" altLang="en-US" sz="2800" dirty="0">
              <a:latin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3696"/>
              </p:ext>
            </p:extLst>
          </p:nvPr>
        </p:nvGraphicFramePr>
        <p:xfrm>
          <a:off x="717511" y="851894"/>
          <a:ext cx="10824254" cy="562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8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172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172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层次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类型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说明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网络传输层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u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路由器、防火墙配置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只开放必须的端口</a:t>
                      </a: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合理规划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DMZ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400" kern="120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u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启用更安全的传输协议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启用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SSL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加密传输</a:t>
                      </a: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要求用户通过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VPN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连入内部系统</a:t>
                      </a:r>
                      <a:endParaRPr lang="zh-CN" altLang="en-US" sz="1400" strike="sngStrike" baseline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400" kern="120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u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启用更严格的身份认证方式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登录时使用数字证书（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USB-KEY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40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u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使用更安全的操作系统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Linux</a:t>
                      </a: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IBM AIX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HP/UX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Oracle Solaris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操作系统层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合理、严格的操作系统管理策略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合理划分用户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组，避免使用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root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用户启动服务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操作系统用户密码定期更换，保持足够复杂度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启用审计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40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及时更新关键性补丁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endParaRPr lang="zh-CN" altLang="en-US" sz="140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数据库层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确保数据库软件更新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及时更新安全性有关的补丁程序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数据库用户及权限管理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单独为每个应用配置用户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严格控制每个用户对其他用户对象的访问授权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严格控制数据库层服务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关闭不必要的服务、远程访问端口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虚拟机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应用服务器层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使用官方推荐的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JVM/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应用服务器版本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及时更新关键性补丁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使用专门的操作系统账号启动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JVM/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应用服务器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关闭应用服务器不必要的后台管理程序及账号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en-US" sz="140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5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177" y="244355"/>
            <a:ext cx="10515600" cy="540649"/>
          </a:xfrm>
        </p:spPr>
        <p:txBody>
          <a:bodyPr/>
          <a:lstStyle/>
          <a:p>
            <a:r>
              <a:rPr lang="zh-CN" altLang="en-US" sz="2800" dirty="0" smtClean="0">
                <a:latin typeface="+mj-ea"/>
              </a:rPr>
              <a:t>安全性（</a:t>
            </a:r>
            <a:r>
              <a:rPr lang="en-US" altLang="zh-CN" sz="2800" dirty="0">
                <a:latin typeface="+mj-ea"/>
              </a:rPr>
              <a:t>2</a:t>
            </a:r>
            <a:r>
              <a:rPr lang="zh-CN" altLang="en-US" sz="2800" dirty="0" smtClean="0">
                <a:latin typeface="+mj-ea"/>
              </a:rPr>
              <a:t>）</a:t>
            </a:r>
            <a:endParaRPr lang="zh-CN" altLang="en-US" sz="28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6360" y="968847"/>
            <a:ext cx="869764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342900"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b="1">
                <a:solidFill>
                  <a:srgbClr val="4C4C4C"/>
                </a:solidFill>
                <a:latin typeface="微软雅黑" charset="0"/>
                <a:ea typeface="微软雅黑" charset="0"/>
              </a:rPr>
              <a:t>应用层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b="1">
                <a:latin typeface="+mj-ea"/>
                <a:ea typeface="+mj-ea"/>
                <a:cs typeface="宋体"/>
              </a:rPr>
              <a:t>用户管理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单独的用户管理或与企业单点登录系统集成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密码复杂度、更换周期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配置</a:t>
            </a: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b="1" smtClean="0">
                <a:latin typeface="+mj-ea"/>
                <a:ea typeface="+mj-ea"/>
                <a:cs typeface="宋体"/>
              </a:rPr>
              <a:t>应用层</a:t>
            </a:r>
            <a:r>
              <a:rPr lang="zh-CN" altLang="en-US" sz="1500" b="1">
                <a:latin typeface="+mj-ea"/>
                <a:ea typeface="+mj-ea"/>
                <a:cs typeface="宋体"/>
              </a:rPr>
              <a:t>权限控制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zh-CN" sz="1500">
              <a:latin typeface="+mj-ea"/>
              <a:ea typeface="+mj-ea"/>
              <a:cs typeface="宋体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endParaRPr lang="en-US" altLang="zh-CN" sz="1500">
              <a:latin typeface="+mj-ea"/>
              <a:ea typeface="+mj-ea"/>
              <a:cs typeface="宋体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在</a:t>
            </a:r>
            <a:r>
              <a:rPr lang="en-US" altLang="zh-CN" sz="1500">
                <a:latin typeface="+mj-ea"/>
                <a:ea typeface="+mj-ea"/>
                <a:cs typeface="宋体"/>
              </a:rPr>
              <a:t>SOA</a:t>
            </a:r>
            <a:r>
              <a:rPr lang="zh-CN" altLang="en-US" sz="1500">
                <a:latin typeface="+mj-ea"/>
                <a:ea typeface="+mj-ea"/>
                <a:cs typeface="宋体"/>
              </a:rPr>
              <a:t>架构下，访问控制粒度需细化到服务级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避免用户直接调用未授权的后台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服务</a:t>
            </a: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b="1">
                <a:latin typeface="+mj-ea"/>
                <a:ea typeface="+mj-ea"/>
                <a:cs typeface="宋体"/>
              </a:rPr>
              <a:t>必要的防御点：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zh-CN" sz="1500">
                <a:latin typeface="+mj-ea"/>
                <a:ea typeface="+mj-ea"/>
                <a:cs typeface="宋体"/>
              </a:rPr>
              <a:t>SQL</a:t>
            </a:r>
            <a:r>
              <a:rPr lang="zh-CN" altLang="en-US" sz="1500">
                <a:latin typeface="+mj-ea"/>
                <a:ea typeface="+mj-ea"/>
                <a:cs typeface="宋体"/>
              </a:rPr>
              <a:t>注入攻击预防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服务端</a:t>
            </a:r>
            <a:r>
              <a:rPr lang="en-US" altLang="zh-CN" sz="1500">
                <a:latin typeface="+mj-ea"/>
                <a:ea typeface="+mj-ea"/>
                <a:cs typeface="宋体"/>
              </a:rPr>
              <a:t>URL</a:t>
            </a:r>
            <a:r>
              <a:rPr lang="zh-CN" altLang="en-US" sz="1500">
                <a:latin typeface="+mj-ea"/>
                <a:ea typeface="+mj-ea"/>
                <a:cs typeface="宋体"/>
              </a:rPr>
              <a:t>参数校验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服务端记录分页数量限制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跨站脚本攻击（</a:t>
            </a:r>
            <a:r>
              <a:rPr lang="en-US" altLang="zh-CN" sz="1500">
                <a:latin typeface="+mj-ea"/>
                <a:ea typeface="+mj-ea"/>
                <a:cs typeface="宋体"/>
              </a:rPr>
              <a:t>Cross Site Script</a:t>
            </a:r>
            <a:r>
              <a:rPr lang="zh-CN" altLang="en-US" sz="1500">
                <a:latin typeface="+mj-ea"/>
                <a:ea typeface="+mj-ea"/>
                <a:cs typeface="宋体"/>
              </a:rPr>
              <a:t>）预防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服务端数据过滤条件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控制</a:t>
            </a:r>
            <a:endParaRPr lang="en-US" altLang="zh-CN" sz="1500" smtClean="0">
              <a:latin typeface="+mj-ea"/>
              <a:ea typeface="+mj-ea"/>
              <a:cs typeface="宋体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sz="1500" b="1">
                <a:latin typeface="+mj-ea"/>
                <a:ea typeface="+mj-ea"/>
                <a:cs typeface="宋体"/>
              </a:rPr>
              <a:t>应用层审计机制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所有客户端访问均被详细记录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zh-CN" altLang="en-US" sz="1500">
                <a:latin typeface="+mj-ea"/>
                <a:ea typeface="+mj-ea"/>
                <a:cs typeface="宋体"/>
              </a:rPr>
              <a:t>便于追溯排查非法</a:t>
            </a:r>
            <a:r>
              <a:rPr lang="zh-CN" altLang="en-US" sz="1500" smtClean="0">
                <a:latin typeface="+mj-ea"/>
                <a:ea typeface="+mj-ea"/>
                <a:cs typeface="宋体"/>
              </a:rPr>
              <a:t>访问</a:t>
            </a:r>
            <a:endParaRPr lang="zh-CN" altLang="en-US" sz="1500">
              <a:latin typeface="+mj-ea"/>
              <a:ea typeface="+mj-ea"/>
              <a:cs typeface="宋体"/>
            </a:endParaRPr>
          </a:p>
        </p:txBody>
      </p:sp>
      <p:pic>
        <p:nvPicPr>
          <p:cNvPr id="5" name="图片 6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9924" y="2249715"/>
            <a:ext cx="48291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9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178011" y="3182937"/>
            <a:ext cx="5400000" cy="543698"/>
          </a:xfrm>
          <a:prstGeom prst="roundRect">
            <a:avLst>
              <a:gd name="adj" fmla="val 615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68138" y="16390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421435" y="1089426"/>
            <a:ext cx="4872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整体介绍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架构介绍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技术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特性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移动开发</a:t>
            </a:r>
            <a:endParaRPr lang="en-US" altLang="zh-CN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Picture 2" descr="http://i0.wp.com/blog.jelastic.com/wp-content/uploads/2015/06/image26.png?resize=417,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0075" y="3144837"/>
            <a:ext cx="39719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390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27025" y="244355"/>
            <a:ext cx="10957752" cy="54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latin typeface="+mj-ea"/>
              </a:rPr>
              <a:t>APP</a:t>
            </a:r>
            <a:r>
              <a:rPr lang="zh-CN" altLang="en-US" sz="2800" dirty="0" smtClean="0">
                <a:latin typeface="+mj-ea"/>
              </a:rPr>
              <a:t>微应用开发</a:t>
            </a:r>
            <a:endParaRPr lang="zh-CN" altLang="en-US" sz="2800" dirty="0">
              <a:latin typeface="+mj-ea"/>
            </a:endParaRPr>
          </a:p>
        </p:txBody>
      </p:sp>
      <p:pic>
        <p:nvPicPr>
          <p:cNvPr id="2050" name="Picture 2" descr="http://172.16.20.103/dokuwiki/lib/exe/fetch.php?media=pasted:20190603-1740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060979"/>
            <a:ext cx="2310886" cy="44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72.16.20.103/dokuwiki/lib/exe/fetch.php?media=pasted:20191106-230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74" y="1060979"/>
            <a:ext cx="3326669" cy="15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72.16.20.103/dokuwiki/lib/exe/fetch.php?media=pasted:20191106-2301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74" y="3114674"/>
            <a:ext cx="3367088" cy="149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1060979"/>
            <a:ext cx="2987532" cy="417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327025" y="5879068"/>
            <a:ext cx="11565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微</a:t>
            </a:r>
            <a:r>
              <a:rPr lang="zh-CN" altLang="en-US" dirty="0"/>
              <a:t>应用是指传统的</a:t>
            </a:r>
            <a:r>
              <a:rPr lang="en-US" altLang="zh-CN" dirty="0"/>
              <a:t>H5</a:t>
            </a:r>
            <a:r>
              <a:rPr lang="zh-CN" altLang="en-US" dirty="0"/>
              <a:t>方式开发的移动端</a:t>
            </a:r>
            <a:r>
              <a:rPr lang="zh-CN" altLang="en-US" dirty="0" smtClean="0"/>
              <a:t>应用。采用</a:t>
            </a:r>
            <a:r>
              <a:rPr lang="en-US" altLang="zh-CN" dirty="0" smtClean="0"/>
              <a:t>MUI+VUE</a:t>
            </a:r>
            <a:r>
              <a:rPr lang="zh-CN" altLang="en-US" dirty="0" smtClean="0"/>
              <a:t>的开发组合，并提供附件上传下载、选择部门、选择人员、选择时间、选择城市等常用组件，直接引入开发，提高开发效率，并实现规范化；</a:t>
            </a:r>
            <a:endParaRPr lang="zh-CN" altLang="en-US" dirty="0"/>
          </a:p>
        </p:txBody>
      </p:sp>
      <p:pic>
        <p:nvPicPr>
          <p:cNvPr id="2061" name="Picture 13" descr="http://172.16.20.103/dokuwiki/lib/exe/fetch.php?media=%E5%89%8D%E7%AB%AF%E7%BB%84%E4%BB%B6:pasted:20210514-1338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057" y="1060979"/>
            <a:ext cx="2418242" cy="46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9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178011" y="1847349"/>
            <a:ext cx="5400000" cy="543698"/>
          </a:xfrm>
          <a:prstGeom prst="roundRect">
            <a:avLst>
              <a:gd name="adj" fmla="val 615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68138" y="16390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421435" y="1089426"/>
            <a:ext cx="4872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整体介绍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架构介绍</a:t>
            </a:r>
            <a:endParaRPr lang="en-US" altLang="zh-CN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技术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特性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移动开发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i0.wp.com/blog.jelastic.com/wp-content/uploads/2015/06/image26.png?resize=417,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0075" y="3144837"/>
            <a:ext cx="39719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5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27025" y="244355"/>
            <a:ext cx="10957752" cy="54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latin typeface="+mj-ea"/>
              </a:rPr>
              <a:t>APP</a:t>
            </a:r>
            <a:r>
              <a:rPr lang="zh-CN" altLang="en-US" sz="2800" dirty="0" smtClean="0">
                <a:latin typeface="+mj-ea"/>
              </a:rPr>
              <a:t>混合开发</a:t>
            </a:r>
            <a:endParaRPr lang="zh-CN" altLang="en-US" sz="2800" dirty="0">
              <a:latin typeface="+mj-ea"/>
            </a:endParaRPr>
          </a:p>
        </p:txBody>
      </p:sp>
      <p:pic>
        <p:nvPicPr>
          <p:cNvPr id="4098" name="Picture 2" descr="http://172.16.20.103/dokuwiki/lib/exe/fetch.php?media=pasted:20200610-1612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65" y="1054740"/>
            <a:ext cx="3390721" cy="41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172.16.20.103/dokuwiki/lib/exe/fetch.php?media=pasted:20200925-1333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191" y="1054740"/>
            <a:ext cx="2511425" cy="41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72.16.20.103/dokuwiki/lib/exe/fetch.php?media=pasted:20200610-160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71" y="1054740"/>
            <a:ext cx="2096294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054740"/>
            <a:ext cx="2446888" cy="41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327025" y="5879068"/>
            <a:ext cx="11565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混合开发是指开发</a:t>
            </a:r>
            <a:r>
              <a:rPr lang="zh-CN" altLang="en-US" dirty="0"/>
              <a:t>一个</a:t>
            </a:r>
            <a:r>
              <a:rPr lang="en-US" altLang="zh-CN" dirty="0"/>
              <a:t>App</a:t>
            </a:r>
            <a:r>
              <a:rPr lang="zh-CN" altLang="en-US" dirty="0"/>
              <a:t>一部分功能用</a:t>
            </a:r>
            <a:r>
              <a:rPr lang="en-US" altLang="zh-CN" dirty="0"/>
              <a:t>native</a:t>
            </a:r>
            <a:r>
              <a:rPr lang="zh-CN" altLang="en-US" dirty="0"/>
              <a:t>构建一部分功能用</a:t>
            </a:r>
            <a:r>
              <a:rPr lang="en-US" altLang="zh-CN" dirty="0"/>
              <a:t>html5</a:t>
            </a:r>
            <a:r>
              <a:rPr lang="zh-CN" altLang="en-US" dirty="0" smtClean="0"/>
              <a:t>构建。采用</a:t>
            </a:r>
            <a:r>
              <a:rPr lang="en-US" altLang="zh-CN" dirty="0" smtClean="0"/>
              <a:t>UNI-APP</a:t>
            </a:r>
            <a:r>
              <a:rPr lang="zh-CN" altLang="en-US" dirty="0" smtClean="0"/>
              <a:t>开发框架进行开发，并提供登录功能、菜单功能、常用表单组件、附件上传下载组件等支持，</a:t>
            </a:r>
            <a:r>
              <a:rPr lang="zh-CN" altLang="en-US" dirty="0"/>
              <a:t>提高开发效率，并实现规范化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0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 bwMode="auto">
          <a:xfrm>
            <a:off x="4521984" y="5015282"/>
            <a:ext cx="1895585" cy="1493533"/>
          </a:xfrm>
          <a:prstGeom prst="rect">
            <a:avLst/>
          </a:prstGeom>
          <a:solidFill>
            <a:schemeClr val="accent1">
              <a:lumMod val="75000"/>
              <a:alpha val="18000"/>
            </a:schemeClr>
          </a:solidFill>
          <a:ln w="25400" cap="flat" algn="ctr">
            <a:solidFill>
              <a:schemeClr val="bg1"/>
            </a:solidFill>
            <a:prstDash val="solid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zh-CN" altLang="en-US" sz="1400" dirty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50" name="角丸四角形 16"/>
          <p:cNvSpPr>
            <a:spLocks noChangeArrowheads="1"/>
          </p:cNvSpPr>
          <p:nvPr/>
        </p:nvSpPr>
        <p:spPr bwMode="auto">
          <a:xfrm>
            <a:off x="3323620" y="1728576"/>
            <a:ext cx="2628000" cy="1419291"/>
          </a:xfrm>
          <a:prstGeom prst="roundRect">
            <a:avLst>
              <a:gd name="adj" fmla="val 5571"/>
            </a:avLst>
          </a:prstGeom>
          <a:solidFill>
            <a:schemeClr val="bg1">
              <a:alpha val="21000"/>
            </a:schemeClr>
          </a:solidFill>
          <a:ln w="12700" cap="flat" algn="ctr">
            <a:solidFill>
              <a:schemeClr val="tx1"/>
            </a:solidFill>
            <a:prstDash val="dash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en-US" altLang="zh-CN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51" name="Text Box 123"/>
          <p:cNvSpPr txBox="1">
            <a:spLocks noChangeArrowheads="1"/>
          </p:cNvSpPr>
          <p:nvPr/>
        </p:nvSpPr>
        <p:spPr bwMode="auto">
          <a:xfrm>
            <a:off x="3323621" y="1728577"/>
            <a:ext cx="2628000" cy="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报表</a:t>
            </a:r>
            <a:r>
              <a:rPr lang="zh-CN" altLang="en-US" sz="1400" b="1" kern="0">
                <a:latin typeface="微软雅黑" charset="0"/>
                <a:ea typeface="微软雅黑" charset="0"/>
                <a:cs typeface="Arial" charset="0"/>
              </a:rPr>
              <a:t>展现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152" name="角丸四角形 16"/>
          <p:cNvSpPr>
            <a:spLocks noChangeArrowheads="1"/>
          </p:cNvSpPr>
          <p:nvPr/>
        </p:nvSpPr>
        <p:spPr bwMode="auto">
          <a:xfrm>
            <a:off x="11424592" y="4224706"/>
            <a:ext cx="599718" cy="610453"/>
          </a:xfrm>
          <a:prstGeom prst="roundRect">
            <a:avLst>
              <a:gd name="adj" fmla="val 2899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  <a:prstDash val="lgDash"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0000" tIns="46800" rIns="90000" bIns="46800" anchor="t"/>
          <a:lstStyle/>
          <a:p>
            <a:pPr algn="ctr">
              <a:buClr>
                <a:srgbClr val="A42939"/>
              </a:buClr>
              <a:buFont typeface="Wingdings" charset="0"/>
              <a:buNone/>
            </a:pPr>
            <a:endParaRPr kumimoji="1" lang="ja-JP" altLang="en-US" sz="1200" kern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3" name="角丸四角形 16"/>
          <p:cNvSpPr>
            <a:spLocks noChangeArrowheads="1"/>
          </p:cNvSpPr>
          <p:nvPr/>
        </p:nvSpPr>
        <p:spPr bwMode="auto">
          <a:xfrm>
            <a:off x="589201" y="957320"/>
            <a:ext cx="3536399" cy="512782"/>
          </a:xfrm>
          <a:prstGeom prst="roundRect">
            <a:avLst>
              <a:gd name="adj" fmla="val 2899"/>
            </a:avLst>
          </a:prstGeom>
          <a:noFill/>
          <a:ln w="12700">
            <a:solidFill>
              <a:srgbClr val="FF0000"/>
            </a:solidFill>
            <a:prstDash val="lgDash"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0000" tIns="46800" rIns="90000" bIns="46800" anchor="t"/>
          <a:lstStyle/>
          <a:p>
            <a:pPr algn="ctr">
              <a:buClr>
                <a:srgbClr val="A42939"/>
              </a:buClr>
              <a:buFont typeface="Wingdings" charset="0"/>
              <a:buNone/>
            </a:pPr>
            <a:endParaRPr kumimoji="1" lang="ja-JP" altLang="en-US" sz="1200" kern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5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3845" y="5831934"/>
            <a:ext cx="1381713" cy="38332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5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582" y="5137025"/>
            <a:ext cx="1220694" cy="38332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156" name="矩形 155"/>
          <p:cNvSpPr/>
          <p:nvPr/>
        </p:nvSpPr>
        <p:spPr bwMode="auto">
          <a:xfrm>
            <a:off x="566047" y="5015282"/>
            <a:ext cx="3862541" cy="1493533"/>
          </a:xfrm>
          <a:prstGeom prst="rect">
            <a:avLst/>
          </a:prstGeom>
          <a:solidFill>
            <a:srgbClr val="CCFF33">
              <a:alpha val="18000"/>
            </a:srgbClr>
          </a:solidFill>
          <a:ln w="25400" cap="flat" algn="ctr">
            <a:solidFill>
              <a:schemeClr val="bg1"/>
            </a:solidFill>
            <a:prstDash val="solid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zh-CN" altLang="en-US" sz="1400" dirty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57" name="矩形 31"/>
          <p:cNvSpPr/>
          <p:nvPr/>
        </p:nvSpPr>
        <p:spPr bwMode="auto">
          <a:xfrm>
            <a:off x="7065856" y="5015286"/>
            <a:ext cx="3156509" cy="1493529"/>
          </a:xfrm>
          <a:prstGeom prst="rect">
            <a:avLst/>
          </a:prstGeom>
          <a:solidFill>
            <a:schemeClr val="accent4">
              <a:lumMod val="75000"/>
              <a:alpha val="18000"/>
            </a:schemeClr>
          </a:solidFill>
          <a:ln w="25400" cap="flat" algn="ctr">
            <a:solidFill>
              <a:schemeClr val="bg1"/>
            </a:solidFill>
            <a:prstDash val="solid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zh-CN" altLang="en-US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58" name="标题 1"/>
          <p:cNvSpPr txBox="1">
            <a:spLocks/>
          </p:cNvSpPr>
          <p:nvPr/>
        </p:nvSpPr>
        <p:spPr>
          <a:xfrm>
            <a:off x="268138" y="16390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/>
              <a:t>逻辑架构</a:t>
            </a:r>
            <a:endParaRPr lang="zh-CN" altLang="en-US" sz="2800" dirty="0"/>
          </a:p>
        </p:txBody>
      </p:sp>
      <p:sp>
        <p:nvSpPr>
          <p:cNvPr id="160" name="罐形 14"/>
          <p:cNvSpPr/>
          <p:nvPr/>
        </p:nvSpPr>
        <p:spPr bwMode="auto">
          <a:xfrm>
            <a:off x="4736293" y="5218161"/>
            <a:ext cx="1371564" cy="335271"/>
          </a:xfrm>
          <a:prstGeom prst="can">
            <a:avLst/>
          </a:prstGeom>
          <a:solidFill>
            <a:srgbClr val="66FFFF"/>
          </a:solidFill>
          <a:ln>
            <a:noFill/>
            <a:headEnd/>
            <a:tailEnd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>
                <a:solidFill>
                  <a:schemeClr val="dk1"/>
                </a:solidFill>
                <a:latin typeface="+mj-ea"/>
                <a:ea typeface="+mj-ea"/>
              </a:rPr>
              <a:t>Master</a:t>
            </a:r>
            <a:endParaRPr kumimoji="1" lang="zh-CN" altLang="en-US" sz="12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161" name="罐形 15"/>
          <p:cNvSpPr/>
          <p:nvPr/>
        </p:nvSpPr>
        <p:spPr bwMode="auto">
          <a:xfrm>
            <a:off x="4736293" y="5882171"/>
            <a:ext cx="1371564" cy="335271"/>
          </a:xfrm>
          <a:prstGeom prst="can">
            <a:avLst/>
          </a:prstGeom>
          <a:solidFill>
            <a:srgbClr val="66FFFF"/>
          </a:solidFill>
          <a:ln>
            <a:noFill/>
            <a:headEnd/>
            <a:tailEnd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>
                <a:solidFill>
                  <a:schemeClr val="dk1"/>
                </a:solidFill>
                <a:latin typeface="+mj-ea"/>
                <a:ea typeface="+mj-ea"/>
              </a:rPr>
              <a:t>Slave</a:t>
            </a:r>
            <a:endParaRPr kumimoji="1" lang="zh-CN" altLang="en-US" sz="12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162" name="文本框 16"/>
          <p:cNvSpPr txBox="1"/>
          <p:nvPr/>
        </p:nvSpPr>
        <p:spPr>
          <a:xfrm>
            <a:off x="4355303" y="6231816"/>
            <a:ext cx="2209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err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Redis</a:t>
            </a:r>
            <a:r>
              <a:rPr kumimoji="1" lang="zh-CN" altLang="en-US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with</a:t>
            </a:r>
            <a:r>
              <a:rPr kumimoji="1" lang="zh-CN" altLang="en-US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Persistence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163" name="文本框 27"/>
          <p:cNvSpPr txBox="1"/>
          <p:nvPr/>
        </p:nvSpPr>
        <p:spPr>
          <a:xfrm>
            <a:off x="2434698" y="4993924"/>
            <a:ext cx="2438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latin typeface="+mj-ea"/>
                <a:ea typeface="+mj-ea"/>
                <a:cs typeface="Courier"/>
              </a:rPr>
              <a:t>Structured</a:t>
            </a:r>
            <a:r>
              <a:rPr kumimoji="1" lang="zh-CN" altLang="en-US" sz="1200" b="1" dirty="0" smtClean="0">
                <a:latin typeface="+mj-ea"/>
                <a:ea typeface="+mj-ea"/>
                <a:cs typeface="Courier"/>
              </a:rPr>
              <a:t> </a:t>
            </a:r>
            <a:r>
              <a:rPr kumimoji="1" lang="en-US" altLang="zh-CN" sz="1200" b="1" dirty="0" smtClean="0">
                <a:latin typeface="+mj-ea"/>
                <a:ea typeface="+mj-ea"/>
                <a:cs typeface="Courier"/>
              </a:rPr>
              <a:t>Data</a:t>
            </a:r>
            <a:endParaRPr kumimoji="1" lang="zh-CN" altLang="en-US" sz="1200" b="1" dirty="0">
              <a:latin typeface="+mj-ea"/>
              <a:ea typeface="+mj-ea"/>
              <a:cs typeface="Courier"/>
            </a:endParaRPr>
          </a:p>
        </p:txBody>
      </p:sp>
      <p:sp>
        <p:nvSpPr>
          <p:cNvPr id="164" name="文本框 28"/>
          <p:cNvSpPr txBox="1"/>
          <p:nvPr/>
        </p:nvSpPr>
        <p:spPr>
          <a:xfrm>
            <a:off x="4224655" y="4993924"/>
            <a:ext cx="2438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latin typeface="+mj-ea"/>
                <a:ea typeface="+mj-ea"/>
                <a:cs typeface="Courier"/>
              </a:rPr>
              <a:t>Session</a:t>
            </a:r>
            <a:r>
              <a:rPr kumimoji="1" lang="zh-CN" altLang="en-US" sz="1200" b="1" dirty="0">
                <a:latin typeface="+mj-ea"/>
                <a:ea typeface="+mj-ea"/>
                <a:cs typeface="Courier"/>
              </a:rPr>
              <a:t> </a:t>
            </a:r>
            <a:r>
              <a:rPr kumimoji="1" lang="en-US" altLang="zh-CN" sz="1200" b="1" dirty="0" smtClean="0">
                <a:latin typeface="+mj-ea"/>
                <a:ea typeface="+mj-ea"/>
                <a:cs typeface="Courier"/>
              </a:rPr>
              <a:t>Data</a:t>
            </a:r>
            <a:endParaRPr kumimoji="1" lang="zh-CN" altLang="en-US" sz="1200" b="1" dirty="0">
              <a:latin typeface="+mj-ea"/>
              <a:ea typeface="+mj-ea"/>
              <a:cs typeface="Courier"/>
            </a:endParaRPr>
          </a:p>
        </p:txBody>
      </p:sp>
      <p:sp>
        <p:nvSpPr>
          <p:cNvPr id="165" name="罐形 35"/>
          <p:cNvSpPr/>
          <p:nvPr/>
        </p:nvSpPr>
        <p:spPr bwMode="auto">
          <a:xfrm>
            <a:off x="2924560" y="5218161"/>
            <a:ext cx="1371564" cy="335271"/>
          </a:xfrm>
          <a:prstGeom prst="can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>
                <a:latin typeface="+mj-ea"/>
                <a:ea typeface="+mj-ea"/>
              </a:rPr>
              <a:t>Master</a:t>
            </a:r>
            <a:endParaRPr kumimoji="1" lang="zh-CN" altLang="en-US" sz="1200" dirty="0">
              <a:latin typeface="+mj-ea"/>
              <a:ea typeface="+mj-ea"/>
            </a:endParaRPr>
          </a:p>
        </p:txBody>
      </p:sp>
      <p:sp>
        <p:nvSpPr>
          <p:cNvPr id="166" name="罐形 36"/>
          <p:cNvSpPr/>
          <p:nvPr/>
        </p:nvSpPr>
        <p:spPr bwMode="auto">
          <a:xfrm>
            <a:off x="2924560" y="5882171"/>
            <a:ext cx="1371564" cy="335271"/>
          </a:xfrm>
          <a:prstGeom prst="can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>
                <a:latin typeface="+mj-ea"/>
                <a:ea typeface="+mj-ea"/>
              </a:rPr>
              <a:t>Slave</a:t>
            </a:r>
            <a:endParaRPr kumimoji="1" lang="zh-CN" altLang="en-US" sz="1200" dirty="0">
              <a:latin typeface="+mj-ea"/>
              <a:ea typeface="+mj-ea"/>
            </a:endParaRPr>
          </a:p>
        </p:txBody>
      </p:sp>
      <p:sp>
        <p:nvSpPr>
          <p:cNvPr id="167" name="文本框 37"/>
          <p:cNvSpPr txBox="1"/>
          <p:nvPr/>
        </p:nvSpPr>
        <p:spPr>
          <a:xfrm>
            <a:off x="2818335" y="6231816"/>
            <a:ext cx="1660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Oracle</a:t>
            </a:r>
            <a:r>
              <a:rPr kumimoji="1" lang="zh-CN" altLang="en-US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DB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168" name="下箭头 167"/>
          <p:cNvSpPr/>
          <p:nvPr/>
        </p:nvSpPr>
        <p:spPr bwMode="auto">
          <a:xfrm>
            <a:off x="5234683" y="5595603"/>
            <a:ext cx="450982" cy="288032"/>
          </a:xfrm>
          <a:prstGeom prst="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169" name="下箭头 168"/>
          <p:cNvSpPr/>
          <p:nvPr/>
        </p:nvSpPr>
        <p:spPr bwMode="auto">
          <a:xfrm>
            <a:off x="3417505" y="5595603"/>
            <a:ext cx="450982" cy="288032"/>
          </a:xfrm>
          <a:prstGeom prst="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170" name="文本框 13"/>
          <p:cNvSpPr txBox="1"/>
          <p:nvPr/>
        </p:nvSpPr>
        <p:spPr>
          <a:xfrm>
            <a:off x="740175" y="6291275"/>
            <a:ext cx="177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err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MySql</a:t>
            </a:r>
            <a:r>
              <a:rPr kumimoji="1" lang="zh-CN" altLang="en-US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Cluster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171" name="角丸四角形 16"/>
          <p:cNvSpPr>
            <a:spLocks noChangeArrowheads="1"/>
          </p:cNvSpPr>
          <p:nvPr/>
        </p:nvSpPr>
        <p:spPr bwMode="auto">
          <a:xfrm>
            <a:off x="717504" y="5893051"/>
            <a:ext cx="1753548" cy="391384"/>
          </a:xfrm>
          <a:prstGeom prst="roundRect">
            <a:avLst>
              <a:gd name="adj" fmla="val 7763"/>
            </a:avLst>
          </a:prstGeom>
          <a:solidFill>
            <a:srgbClr val="C1E4D4">
              <a:alpha val="59000"/>
            </a:srgbClr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42939"/>
              </a:buClr>
              <a:buSzTx/>
              <a:buFont typeface="Wingdings" charset="0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72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415" y="5942588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803" y="5942588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191" y="5942588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组 41"/>
          <p:cNvGrpSpPr/>
          <p:nvPr/>
        </p:nvGrpSpPr>
        <p:grpSpPr>
          <a:xfrm rot="5400000">
            <a:off x="5979371" y="5567867"/>
            <a:ext cx="1520946" cy="415782"/>
            <a:chOff x="2313342" y="4800565"/>
            <a:chExt cx="1280127" cy="457188"/>
          </a:xfrm>
        </p:grpSpPr>
        <p:sp>
          <p:nvSpPr>
            <p:cNvPr id="176" name="罐形 42"/>
            <p:cNvSpPr/>
            <p:nvPr/>
          </p:nvSpPr>
          <p:spPr bwMode="auto">
            <a:xfrm rot="16200000">
              <a:off x="2724812" y="4389095"/>
              <a:ext cx="457188" cy="1280127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7" name="文本框 43"/>
            <p:cNvSpPr txBox="1"/>
            <p:nvPr/>
          </p:nvSpPr>
          <p:spPr>
            <a:xfrm>
              <a:off x="2757508" y="4846016"/>
              <a:ext cx="407032" cy="36628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92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/>
                  <a:ea typeface="微软雅黑"/>
                  <a:cs typeface="Microsoft Sans Serif"/>
                </a:rPr>
                <a:t>MQ</a:t>
              </a:r>
              <a:endParaRPr kumimoji="1" lang="zh-CN" altLang="en-US" sz="129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78" name="矩形 19"/>
          <p:cNvSpPr/>
          <p:nvPr/>
        </p:nvSpPr>
        <p:spPr bwMode="auto">
          <a:xfrm>
            <a:off x="7399180" y="5410490"/>
            <a:ext cx="2604210" cy="2391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en-US" altLang="zh-CN" sz="1000" b="1" kern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Redis1</a:t>
            </a:r>
            <a:endParaRPr kumimoji="1" lang="zh-CN" altLang="en-US" sz="1000" b="1" kern="0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582700" y="5077451"/>
            <a:ext cx="2360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+mj-ea"/>
                <a:ea typeface="+mj-ea"/>
                <a:cs typeface="Courier"/>
              </a:rPr>
              <a:t>Data</a:t>
            </a:r>
            <a:r>
              <a:rPr kumimoji="1" lang="zh-CN" altLang="en-US" sz="1200" dirty="0">
                <a:latin typeface="+mj-ea"/>
                <a:ea typeface="+mj-ea"/>
                <a:cs typeface="Courier"/>
              </a:rPr>
              <a:t> </a:t>
            </a:r>
            <a:r>
              <a:rPr kumimoji="1" lang="en-US" altLang="zh-CN" sz="1200" dirty="0" smtClean="0">
                <a:latin typeface="+mj-ea"/>
                <a:ea typeface="+mj-ea"/>
                <a:cs typeface="Courier"/>
              </a:rPr>
              <a:t>structure</a:t>
            </a:r>
            <a:r>
              <a:rPr kumimoji="1" lang="en-US" altLang="zh-CN" sz="1200" dirty="0">
                <a:latin typeface="+mj-ea"/>
                <a:ea typeface="+mj-ea"/>
                <a:cs typeface="Courier"/>
              </a:rPr>
              <a:t> </a:t>
            </a:r>
            <a:r>
              <a:rPr kumimoji="1" lang="en-US" altLang="zh-CN" sz="1200" dirty="0" smtClean="0">
                <a:latin typeface="+mj-ea"/>
                <a:ea typeface="+mj-ea"/>
                <a:cs typeface="Courier"/>
              </a:rPr>
              <a:t>Cache</a:t>
            </a:r>
            <a:endParaRPr kumimoji="1" lang="zh-CN" altLang="en-US" sz="1200" dirty="0">
              <a:latin typeface="+mj-ea"/>
              <a:ea typeface="+mj-ea"/>
              <a:cs typeface="Courier"/>
            </a:endParaRPr>
          </a:p>
        </p:txBody>
      </p:sp>
      <p:sp>
        <p:nvSpPr>
          <p:cNvPr id="180" name="矩形 19"/>
          <p:cNvSpPr/>
          <p:nvPr/>
        </p:nvSpPr>
        <p:spPr bwMode="auto">
          <a:xfrm>
            <a:off x="7399180" y="5715294"/>
            <a:ext cx="2604210" cy="2391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en-US" altLang="zh-CN" sz="1000" b="1" kern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Redis2</a:t>
            </a:r>
            <a:endParaRPr kumimoji="1" lang="zh-CN" altLang="en-US" sz="1000" b="1" kern="0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1" name="矩形 19"/>
          <p:cNvSpPr/>
          <p:nvPr/>
        </p:nvSpPr>
        <p:spPr bwMode="auto">
          <a:xfrm>
            <a:off x="7399180" y="6020098"/>
            <a:ext cx="2604210" cy="2391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en-US" altLang="zh-CN" sz="1000" b="1" kern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Redis…</a:t>
            </a:r>
            <a:endParaRPr kumimoji="1" lang="zh-CN" altLang="en-US" sz="1000" b="1" kern="0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274" y="6229912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Cache</a:t>
            </a:r>
            <a:r>
              <a:rPr lang="zh-CN" altLang="en-US" sz="1400" b="1" ker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lang="en-US" altLang="zh-CN" sz="1400" b="1" ker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Server</a:t>
            </a:r>
            <a:r>
              <a:rPr lang="zh-CN" altLang="en-US" sz="1400" b="1" ker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lang="en-US" altLang="zh-CN" sz="1400" b="1" ker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Cluster</a:t>
            </a:r>
            <a:endParaRPr lang="zh-CN" altLang="en-US" sz="1400" b="1" kern="0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pic>
        <p:nvPicPr>
          <p:cNvPr id="183" name="Picture 13" descr="ie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58" y="1050233"/>
            <a:ext cx="351978" cy="354295"/>
          </a:xfrm>
          <a:prstGeom prst="rect">
            <a:avLst/>
          </a:prstGeom>
        </p:spPr>
      </p:pic>
      <p:pic>
        <p:nvPicPr>
          <p:cNvPr id="184" name="Picture 14" descr="safari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58560" y="1051236"/>
            <a:ext cx="354295" cy="354295"/>
          </a:xfrm>
          <a:prstGeom prst="rect">
            <a:avLst/>
          </a:prstGeom>
        </p:spPr>
      </p:pic>
      <p:pic>
        <p:nvPicPr>
          <p:cNvPr id="185" name="Picture 17" descr="chrome-logo-05031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5079" y="1050233"/>
            <a:ext cx="354295" cy="354295"/>
          </a:xfrm>
          <a:prstGeom prst="rect">
            <a:avLst/>
          </a:prstGeom>
        </p:spPr>
      </p:pic>
      <p:pic>
        <p:nvPicPr>
          <p:cNvPr id="186" name="Picture 43" descr="Wechat-logo-315x315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449" y="1019251"/>
            <a:ext cx="377545" cy="377545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219" y="1032497"/>
            <a:ext cx="363668" cy="363668"/>
          </a:xfrm>
          <a:prstGeom prst="rect">
            <a:avLst/>
          </a:prstGeom>
        </p:spPr>
      </p:pic>
      <p:pic>
        <p:nvPicPr>
          <p:cNvPr id="188" name="Picture 21" descr="http://letu.shandalu.com/uploads/userup/13488/121006133018-5F5-5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1598" y="1017315"/>
            <a:ext cx="1009627" cy="4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" name="文本框 78"/>
          <p:cNvSpPr txBox="1"/>
          <p:nvPr/>
        </p:nvSpPr>
        <p:spPr>
          <a:xfrm>
            <a:off x="3988042" y="825827"/>
            <a:ext cx="1055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HTML5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90" name="文本框 107"/>
          <p:cNvSpPr txBox="1"/>
          <p:nvPr/>
        </p:nvSpPr>
        <p:spPr>
          <a:xfrm>
            <a:off x="3950149" y="1250643"/>
            <a:ext cx="12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prstClr val="black"/>
                </a:solidFill>
                <a:latin typeface="+mj-ea"/>
                <a:ea typeface="+mj-ea"/>
              </a:rPr>
              <a:t>REST API</a:t>
            </a:r>
            <a:endParaRPr lang="zh-CN" altLang="en-US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91" name="Text Box 123"/>
          <p:cNvSpPr txBox="1">
            <a:spLocks noChangeArrowheads="1"/>
          </p:cNvSpPr>
          <p:nvPr/>
        </p:nvSpPr>
        <p:spPr bwMode="auto">
          <a:xfrm>
            <a:off x="-23066" y="1038818"/>
            <a:ext cx="605623" cy="34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渠道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192" name="Text Box 123"/>
          <p:cNvSpPr txBox="1">
            <a:spLocks noChangeArrowheads="1"/>
          </p:cNvSpPr>
          <p:nvPr/>
        </p:nvSpPr>
        <p:spPr bwMode="auto">
          <a:xfrm>
            <a:off x="-23066" y="3080033"/>
            <a:ext cx="605623" cy="34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应用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193" name="Text Box 123"/>
          <p:cNvSpPr txBox="1">
            <a:spLocks noChangeArrowheads="1"/>
          </p:cNvSpPr>
          <p:nvPr/>
        </p:nvSpPr>
        <p:spPr bwMode="auto">
          <a:xfrm>
            <a:off x="-23066" y="5520988"/>
            <a:ext cx="605623" cy="34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数据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194" name="文本框 13"/>
          <p:cNvSpPr txBox="1"/>
          <p:nvPr/>
        </p:nvSpPr>
        <p:spPr>
          <a:xfrm>
            <a:off x="10382880" y="5502585"/>
            <a:ext cx="168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Hadoop</a:t>
            </a:r>
            <a:r>
              <a:rPr kumimoji="1" lang="zh-CN" altLang="en-US" sz="1200" b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Cluster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195" name="文本框 13"/>
          <p:cNvSpPr txBox="1"/>
          <p:nvPr/>
        </p:nvSpPr>
        <p:spPr>
          <a:xfrm>
            <a:off x="10548878" y="6188626"/>
            <a:ext cx="1245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Hbase</a:t>
            </a:r>
            <a:r>
              <a:rPr kumimoji="1" lang="zh-CN" altLang="en-US" sz="1200" b="1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Cluster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196" name="圆角矩形 195"/>
          <p:cNvSpPr/>
          <p:nvPr/>
        </p:nvSpPr>
        <p:spPr bwMode="auto">
          <a:xfrm>
            <a:off x="9515305" y="956459"/>
            <a:ext cx="2389259" cy="1841484"/>
          </a:xfrm>
          <a:prstGeom prst="roundRect">
            <a:avLst>
              <a:gd name="adj" fmla="val 8840"/>
            </a:avLst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Book Antiqua"/>
              <a:ea typeface="楷体_GB2312" pitchFamily="49" charset="-122"/>
              <a:cs typeface="+mn-cs"/>
            </a:endParaRPr>
          </a:p>
        </p:txBody>
      </p:sp>
      <p:pic>
        <p:nvPicPr>
          <p:cNvPr id="197" name="图片 19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24" y="893135"/>
            <a:ext cx="1172930" cy="516089"/>
          </a:xfrm>
          <a:prstGeom prst="rect">
            <a:avLst/>
          </a:prstGeom>
        </p:spPr>
      </p:pic>
      <p:sp>
        <p:nvSpPr>
          <p:cNvPr id="198" name="矩形 53"/>
          <p:cNvSpPr/>
          <p:nvPr/>
        </p:nvSpPr>
        <p:spPr bwMode="auto">
          <a:xfrm>
            <a:off x="10767555" y="1081697"/>
            <a:ext cx="1008000" cy="252000"/>
          </a:xfrm>
          <a:prstGeom prst="rect">
            <a:avLst/>
          </a:prstGeom>
          <a:solidFill>
            <a:srgbClr val="99FA9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加密技术</a:t>
            </a:r>
          </a:p>
        </p:txBody>
      </p:sp>
      <p:sp>
        <p:nvSpPr>
          <p:cNvPr id="199" name="矩形 53"/>
          <p:cNvSpPr/>
          <p:nvPr/>
        </p:nvSpPr>
        <p:spPr bwMode="auto">
          <a:xfrm>
            <a:off x="10767555" y="2434127"/>
            <a:ext cx="1008000" cy="25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安全扫描技术</a:t>
            </a:r>
          </a:p>
        </p:txBody>
      </p:sp>
      <p:sp>
        <p:nvSpPr>
          <p:cNvPr id="200" name="矩形 53"/>
          <p:cNvSpPr/>
          <p:nvPr/>
        </p:nvSpPr>
        <p:spPr bwMode="auto">
          <a:xfrm>
            <a:off x="9628636" y="2096020"/>
            <a:ext cx="1008000" cy="25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入侵检测技术	</a:t>
            </a:r>
          </a:p>
        </p:txBody>
      </p:sp>
      <p:sp>
        <p:nvSpPr>
          <p:cNvPr id="201" name="矩形 53"/>
          <p:cNvSpPr/>
          <p:nvPr/>
        </p:nvSpPr>
        <p:spPr bwMode="auto">
          <a:xfrm>
            <a:off x="10767555" y="1419804"/>
            <a:ext cx="1008000" cy="252000"/>
          </a:xfrm>
          <a:prstGeom prst="rect">
            <a:avLst/>
          </a:prstGeom>
          <a:solidFill>
            <a:srgbClr val="99FA9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smtClean="0">
                <a:solidFill>
                  <a:prstClr val="black"/>
                </a:solidFill>
                <a:latin typeface="Microsoft Sans Serif"/>
                <a:ea typeface="微软雅黑"/>
                <a:cs typeface="Microsoft Sans Serif"/>
              </a:rPr>
              <a:t>SSL</a:t>
            </a:r>
            <a:endParaRPr lang="zh-CN" altLang="en-US" sz="1200" b="1" kern="0">
              <a:solidFill>
                <a:prstClr val="black"/>
              </a:solidFill>
              <a:latin typeface="Microsoft Sans Serif"/>
              <a:ea typeface="微软雅黑"/>
              <a:cs typeface="Microsoft Sans Serif"/>
            </a:endParaRPr>
          </a:p>
        </p:txBody>
      </p:sp>
      <p:sp>
        <p:nvSpPr>
          <p:cNvPr id="202" name="矩形 53"/>
          <p:cNvSpPr/>
          <p:nvPr/>
        </p:nvSpPr>
        <p:spPr bwMode="auto">
          <a:xfrm>
            <a:off x="9628636" y="2434127"/>
            <a:ext cx="1008000" cy="25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>
                <a:solidFill>
                  <a:prstClr val="black"/>
                </a:solidFill>
                <a:latin typeface="Microsoft Sans Serif"/>
                <a:ea typeface="微软雅黑"/>
                <a:cs typeface="Microsoft Sans Serif"/>
              </a:rPr>
              <a:t>防火墙技术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微软雅黑"/>
              <a:cs typeface="Microsoft Sans Serif"/>
            </a:endParaRPr>
          </a:p>
        </p:txBody>
      </p:sp>
      <p:sp>
        <p:nvSpPr>
          <p:cNvPr id="203" name="矩形 53"/>
          <p:cNvSpPr/>
          <p:nvPr/>
        </p:nvSpPr>
        <p:spPr bwMode="auto">
          <a:xfrm>
            <a:off x="10767555" y="1757911"/>
            <a:ext cx="1008000" cy="252000"/>
          </a:xfrm>
          <a:prstGeom prst="rect">
            <a:avLst/>
          </a:prstGeom>
          <a:solidFill>
            <a:srgbClr val="99FA9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防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SQL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注入</a:t>
            </a:r>
          </a:p>
        </p:txBody>
      </p:sp>
      <p:sp>
        <p:nvSpPr>
          <p:cNvPr id="204" name="矩形 53"/>
          <p:cNvSpPr/>
          <p:nvPr/>
        </p:nvSpPr>
        <p:spPr bwMode="auto">
          <a:xfrm>
            <a:off x="9628636" y="1757912"/>
            <a:ext cx="1008000" cy="252000"/>
          </a:xfrm>
          <a:prstGeom prst="rect">
            <a:avLst/>
          </a:prstGeom>
          <a:solidFill>
            <a:srgbClr val="99FA9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防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XSS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攻击</a:t>
            </a:r>
          </a:p>
        </p:txBody>
      </p:sp>
      <p:sp>
        <p:nvSpPr>
          <p:cNvPr id="205" name="矩形 53"/>
          <p:cNvSpPr/>
          <p:nvPr/>
        </p:nvSpPr>
        <p:spPr bwMode="auto">
          <a:xfrm>
            <a:off x="10767555" y="2096018"/>
            <a:ext cx="1008000" cy="25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病毒防护技术</a:t>
            </a:r>
          </a:p>
        </p:txBody>
      </p:sp>
      <p:sp>
        <p:nvSpPr>
          <p:cNvPr id="206" name="矩形 53"/>
          <p:cNvSpPr/>
          <p:nvPr/>
        </p:nvSpPr>
        <p:spPr bwMode="auto">
          <a:xfrm>
            <a:off x="9628636" y="1419804"/>
            <a:ext cx="1008000" cy="252000"/>
          </a:xfrm>
          <a:prstGeom prst="rect">
            <a:avLst/>
          </a:prstGeom>
          <a:solidFill>
            <a:srgbClr val="99FA9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VPN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ea typeface="微软雅黑"/>
                <a:cs typeface="Microsoft Sans Serif"/>
              </a:rPr>
              <a:t>技术</a:t>
            </a:r>
          </a:p>
        </p:txBody>
      </p:sp>
      <p:cxnSp>
        <p:nvCxnSpPr>
          <p:cNvPr id="207" name="直接连接符 144"/>
          <p:cNvCxnSpPr/>
          <p:nvPr/>
        </p:nvCxnSpPr>
        <p:spPr bwMode="auto">
          <a:xfrm flipV="1">
            <a:off x="8896409" y="1155980"/>
            <a:ext cx="615375" cy="1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5882640" y="3193498"/>
            <a:ext cx="2803399" cy="1749152"/>
          </a:xfrm>
          <a:prstGeom prst="rect">
            <a:avLst/>
          </a:prstGeom>
          <a:solidFill>
            <a:srgbClr val="FFC000">
              <a:alpha val="4500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/>
            <a:endParaRPr lang="zh-CN" altLang="en-US" sz="1400" dirty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5931915" y="3874961"/>
            <a:ext cx="1316147" cy="286244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0" dirty="0" err="1" smtClean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MyBatis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  <a:cs typeface="Microsoft Sans Serif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7317334" y="3874961"/>
            <a:ext cx="1316147" cy="286244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FreeMarker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/JSP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5931915" y="4226180"/>
            <a:ext cx="2701565" cy="286244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Spring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Core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216" name="矩形 215"/>
          <p:cNvSpPr/>
          <p:nvPr/>
        </p:nvSpPr>
        <p:spPr bwMode="auto">
          <a:xfrm>
            <a:off x="5931915" y="3523742"/>
            <a:ext cx="2701565" cy="2862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Microsoft Sans Serif"/>
              </a:rPr>
              <a:t>SpringMVC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Microsoft Sans Serif"/>
              </a:rPr>
              <a:t>/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Microsoft Sans Serif"/>
              </a:rPr>
              <a:t>SpringRestful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  <a:cs typeface="Microsoft Sans Serif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5931915" y="4577399"/>
            <a:ext cx="2701565" cy="2862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0" dirty="0" err="1" smtClean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JavaEE</a:t>
            </a:r>
            <a:r>
              <a:rPr lang="zh-CN" altLang="en-US" sz="1200" b="0" dirty="0" smtClean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 </a:t>
            </a:r>
            <a:r>
              <a:rPr lang="en-US" altLang="zh-CN" sz="1200" b="0" dirty="0" smtClean="0">
                <a:solidFill>
                  <a:schemeClr val="bg1"/>
                </a:solidFill>
                <a:latin typeface="+mj-ea"/>
                <a:ea typeface="+mj-ea"/>
                <a:cs typeface="Microsoft Sans Serif"/>
              </a:rPr>
              <a:t>Runtime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  <a:cs typeface="Microsoft Sans Serif"/>
            </a:endParaRPr>
          </a:p>
        </p:txBody>
      </p:sp>
      <p:sp>
        <p:nvSpPr>
          <p:cNvPr id="218" name="Text Box 123"/>
          <p:cNvSpPr txBox="1">
            <a:spLocks noChangeArrowheads="1"/>
          </p:cNvSpPr>
          <p:nvPr/>
        </p:nvSpPr>
        <p:spPr bwMode="auto">
          <a:xfrm>
            <a:off x="5882639" y="3227095"/>
            <a:ext cx="2803399" cy="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400" b="1" kern="0" smtClean="0">
                <a:latin typeface="微软雅黑" charset="0"/>
                <a:ea typeface="微软雅黑" charset="0"/>
                <a:cs typeface="Arial" charset="0"/>
              </a:rPr>
              <a:t>后端服务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3072021" y="3193498"/>
            <a:ext cx="2760384" cy="1749152"/>
            <a:chOff x="3321799" y="3062866"/>
            <a:chExt cx="2760384" cy="1749152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3325813" y="3062866"/>
              <a:ext cx="2756370" cy="1749152"/>
            </a:xfrm>
            <a:prstGeom prst="roundRect">
              <a:avLst>
                <a:gd name="adj" fmla="val 2556"/>
              </a:avLst>
            </a:prstGeom>
            <a:solidFill>
              <a:srgbClr val="FFC000">
                <a:alpha val="45000"/>
              </a:srgb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1" hangingPunct="1">
                <a:defRPr/>
              </a:pPr>
              <a:endParaRPr lang="zh-CN" altLang="en-US" sz="1800" b="0" dirty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21" name="矩形 220"/>
            <p:cNvSpPr/>
            <p:nvPr/>
          </p:nvSpPr>
          <p:spPr bwMode="auto">
            <a:xfrm>
              <a:off x="5170933" y="3393110"/>
              <a:ext cx="864000" cy="405321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JOB</a:t>
              </a: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en-US" altLang="zh-CN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Quartz</a:t>
              </a:r>
              <a:endParaRPr lang="zh-CN" altLang="en-US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 bwMode="auto">
            <a:xfrm>
              <a:off x="5170933" y="4495411"/>
              <a:ext cx="864000" cy="23760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日志</a:t>
              </a:r>
              <a:r>
                <a:rPr lang="en-US" altLang="zh-CN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5170933" y="3860400"/>
              <a:ext cx="864000" cy="575739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数据多语言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en-US" altLang="zh-CN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TL</a:t>
              </a: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语言表</a:t>
              </a:r>
              <a:endParaRPr lang="en-US" altLang="zh-CN" sz="1100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字段多语言</a:t>
              </a:r>
              <a:endParaRPr lang="en-US" altLang="zh-CN" sz="11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矩形 223"/>
            <p:cNvSpPr/>
            <p:nvPr/>
          </p:nvSpPr>
          <p:spPr bwMode="auto">
            <a:xfrm>
              <a:off x="4277040" y="3393110"/>
              <a:ext cx="864000" cy="73600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数据字典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值</a:t>
              </a: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列表</a:t>
              </a:r>
              <a:endParaRPr lang="en-US" altLang="zh-CN" sz="1100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快速编码</a:t>
              </a:r>
              <a:endParaRPr lang="en-US" altLang="zh-CN" sz="1100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消息定义</a:t>
              </a:r>
              <a:endParaRPr lang="zh-CN" altLang="en-US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 bwMode="auto">
            <a:xfrm>
              <a:off x="4277040" y="4495411"/>
              <a:ext cx="864000" cy="23760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邮件管理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矩形 225"/>
            <p:cNvSpPr/>
            <p:nvPr/>
          </p:nvSpPr>
          <p:spPr bwMode="auto">
            <a:xfrm>
              <a:off x="3383147" y="4495411"/>
              <a:ext cx="864000" cy="23760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附件</a:t>
              </a: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11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7" name="Text Box 123"/>
            <p:cNvSpPr txBox="1">
              <a:spLocks noChangeArrowheads="1"/>
            </p:cNvSpPr>
            <p:nvPr/>
          </p:nvSpPr>
          <p:spPr bwMode="auto">
            <a:xfrm>
              <a:off x="3321799" y="3096463"/>
              <a:ext cx="2713134" cy="27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092" tIns="31547" rIns="63092" bIns="3154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1400" b="1" kern="0">
                  <a:latin typeface="微软雅黑" charset="0"/>
                  <a:ea typeface="微软雅黑" charset="0"/>
                  <a:cs typeface="Arial" charset="0"/>
                </a:rPr>
                <a:t>功能</a:t>
              </a:r>
              <a:r>
                <a:rPr kumimoji="0" lang="zh-CN" altLang="en-US" sz="140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>组件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endParaRPr>
            </a:p>
          </p:txBody>
        </p:sp>
        <p:sp>
          <p:nvSpPr>
            <p:cNvPr id="228" name="矩形 227"/>
            <p:cNvSpPr/>
            <p:nvPr/>
          </p:nvSpPr>
          <p:spPr bwMode="auto">
            <a:xfrm>
              <a:off x="3383147" y="3674980"/>
              <a:ext cx="864000" cy="77616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权限管理</a:t>
              </a:r>
              <a:endParaRPr lang="en-US" altLang="zh-CN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菜单管理</a:t>
              </a:r>
              <a:endParaRPr lang="en-US" altLang="zh-CN" sz="1100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页面组件设置</a:t>
              </a:r>
              <a:endParaRPr lang="en-US" altLang="zh-CN" sz="1100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kern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数据权限分配</a:t>
              </a:r>
              <a:endParaRPr lang="zh-CN" altLang="en-US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9" name="矩形 228"/>
            <p:cNvSpPr/>
            <p:nvPr/>
          </p:nvSpPr>
          <p:spPr bwMode="auto">
            <a:xfrm>
              <a:off x="3383147" y="3393110"/>
              <a:ext cx="864000" cy="237600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100" b="1" kern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用户角色组织</a:t>
              </a:r>
              <a:endParaRPr lang="en-US" altLang="zh-CN" sz="11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0" name="矩形 229"/>
          <p:cNvSpPr/>
          <p:nvPr/>
        </p:nvSpPr>
        <p:spPr bwMode="auto">
          <a:xfrm>
            <a:off x="589201" y="3193498"/>
            <a:ext cx="2432588" cy="1759640"/>
          </a:xfrm>
          <a:prstGeom prst="rect">
            <a:avLst/>
          </a:prstGeom>
          <a:solidFill>
            <a:srgbClr val="FFC000">
              <a:alpha val="4500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/>
            <a:endParaRPr lang="zh-CN" altLang="en-US" dirty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231" name="组合 230"/>
          <p:cNvGrpSpPr/>
          <p:nvPr/>
        </p:nvGrpSpPr>
        <p:grpSpPr>
          <a:xfrm>
            <a:off x="566045" y="3227095"/>
            <a:ext cx="2455743" cy="1558061"/>
            <a:chOff x="805537" y="3096463"/>
            <a:chExt cx="2455743" cy="1558061"/>
          </a:xfrm>
        </p:grpSpPr>
        <p:grpSp>
          <p:nvGrpSpPr>
            <p:cNvPr id="232" name="组合 231"/>
            <p:cNvGrpSpPr/>
            <p:nvPr/>
          </p:nvGrpSpPr>
          <p:grpSpPr>
            <a:xfrm>
              <a:off x="859173" y="3450116"/>
              <a:ext cx="951818" cy="593159"/>
              <a:chOff x="4606294" y="2199062"/>
              <a:chExt cx="951818" cy="593159"/>
            </a:xfrm>
          </p:grpSpPr>
          <p:pic>
            <p:nvPicPr>
              <p:cNvPr id="236" name="Picture 5" descr="bootstrap-logo.png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9106" y="2199062"/>
                <a:ext cx="344239" cy="344239"/>
              </a:xfrm>
              <a:prstGeom prst="rect">
                <a:avLst/>
              </a:prstGeom>
            </p:spPr>
          </p:pic>
          <p:sp>
            <p:nvSpPr>
              <p:cNvPr id="237" name="文本框 38"/>
              <p:cNvSpPr txBox="1"/>
              <p:nvPr/>
            </p:nvSpPr>
            <p:spPr>
              <a:xfrm>
                <a:off x="4606294" y="2515222"/>
                <a:ext cx="9518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Bootstrap</a:t>
                </a:r>
                <a:endPara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233" name="Picture 6" descr="html5-css3-js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378" y="4147387"/>
              <a:ext cx="865515" cy="507137"/>
            </a:xfrm>
            <a:prstGeom prst="rect">
              <a:avLst/>
            </a:prstGeom>
          </p:spPr>
        </p:pic>
        <p:pic>
          <p:nvPicPr>
            <p:cNvPr id="234" name="Picture 3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238" y="4247762"/>
              <a:ext cx="1215115" cy="311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5" name="Text Box 123"/>
            <p:cNvSpPr txBox="1">
              <a:spLocks noChangeArrowheads="1"/>
            </p:cNvSpPr>
            <p:nvPr/>
          </p:nvSpPr>
          <p:spPr bwMode="auto">
            <a:xfrm>
              <a:off x="805537" y="3096463"/>
              <a:ext cx="2455743" cy="27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092" tIns="31547" rIns="63092" bIns="3154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zh-CN" altLang="en-US" sz="1400" b="1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>前端展示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endParaRPr>
            </a:p>
          </p:txBody>
        </p:sp>
      </p:grpSp>
      <p:sp>
        <p:nvSpPr>
          <p:cNvPr id="238" name="矩形 237"/>
          <p:cNvSpPr/>
          <p:nvPr/>
        </p:nvSpPr>
        <p:spPr bwMode="auto">
          <a:xfrm>
            <a:off x="4027262" y="4329171"/>
            <a:ext cx="864000" cy="237600"/>
          </a:xfrm>
          <a:prstGeom prst="rect">
            <a:avLst/>
          </a:prstGeom>
          <a:gradFill rotWithShape="0">
            <a:gsLst>
              <a:gs pos="0">
                <a:srgbClr val="00B0F0"/>
              </a:gs>
              <a:gs pos="80000">
                <a:srgbClr val="00B0F0"/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zh-CN" altLang="en-US" sz="1100" b="1" kern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增删改审计</a:t>
            </a:r>
            <a:endParaRPr lang="en-US" altLang="zh-CN" sz="1100" b="1" kern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角丸四角形 16"/>
          <p:cNvSpPr>
            <a:spLocks noChangeArrowheads="1"/>
          </p:cNvSpPr>
          <p:nvPr/>
        </p:nvSpPr>
        <p:spPr bwMode="auto">
          <a:xfrm>
            <a:off x="589201" y="1728576"/>
            <a:ext cx="2628000" cy="1419291"/>
          </a:xfrm>
          <a:prstGeom prst="roundRect">
            <a:avLst>
              <a:gd name="adj" fmla="val 5571"/>
            </a:avLst>
          </a:prstGeom>
          <a:solidFill>
            <a:schemeClr val="bg1">
              <a:alpha val="21000"/>
            </a:schemeClr>
          </a:solidFill>
          <a:ln w="12700" cap="flat" algn="ctr">
            <a:solidFill>
              <a:schemeClr val="tx1"/>
            </a:solidFill>
            <a:prstDash val="dash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en-US" altLang="zh-CN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0" name="角丸四角形 16"/>
          <p:cNvSpPr>
            <a:spLocks noChangeArrowheads="1"/>
          </p:cNvSpPr>
          <p:nvPr/>
        </p:nvSpPr>
        <p:spPr bwMode="auto">
          <a:xfrm>
            <a:off x="3379763" y="2828032"/>
            <a:ext cx="2520000" cy="2520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2860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7432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2004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6576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lvl="0" algn="ctr">
              <a:buClr>
                <a:srgbClr val="A42939"/>
              </a:buClr>
              <a:defRPr/>
            </a:pPr>
            <a:r>
              <a:rPr kumimoji="1" lang="en-US" altLang="zh-CN" sz="1200" kern="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LCP DB</a:t>
            </a:r>
            <a:r>
              <a:rPr kumimoji="1" lang="zh-CN" altLang="en-US" sz="1200" kern="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连接引擎</a:t>
            </a:r>
            <a:endParaRPr kumimoji="1" lang="en-US" altLang="zh-CN" sz="1200" kern="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1" name="角丸四角形 16"/>
          <p:cNvSpPr>
            <a:spLocks noChangeArrowheads="1"/>
          </p:cNvSpPr>
          <p:nvPr/>
        </p:nvSpPr>
        <p:spPr bwMode="auto">
          <a:xfrm>
            <a:off x="624591" y="2828033"/>
            <a:ext cx="2563280" cy="2520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多样式支持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2" name="角丸四角形 16"/>
          <p:cNvSpPr>
            <a:spLocks noChangeArrowheads="1"/>
          </p:cNvSpPr>
          <p:nvPr/>
        </p:nvSpPr>
        <p:spPr bwMode="auto">
          <a:xfrm>
            <a:off x="3379763" y="2021758"/>
            <a:ext cx="2520000" cy="2520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通用报表定义平台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3" name="角丸四角形 16"/>
          <p:cNvSpPr>
            <a:spLocks noChangeArrowheads="1"/>
          </p:cNvSpPr>
          <p:nvPr/>
        </p:nvSpPr>
        <p:spPr bwMode="auto">
          <a:xfrm>
            <a:off x="3379763" y="2316895"/>
            <a:ext cx="2520000" cy="468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2860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7432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2004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6576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marL="171450" lvl="0" indent="-171450">
              <a:buFont typeface="Wingdings" pitchFamily="2" charset="2"/>
              <a:buChar char="ü"/>
              <a:defRPr/>
            </a:pPr>
            <a:r>
              <a:rPr kumimoji="1" lang="en-US" altLang="zh-CN" sz="1000" b="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kumimoji="1" lang="zh-CN" altLang="en-US" sz="1000" b="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定义报表内容、参数等</a:t>
            </a:r>
            <a:endParaRPr kumimoji="1" lang="en-US" altLang="zh-CN" sz="1000" b="0" kern="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lvl="0" indent="-171450">
              <a:buFont typeface="Wingdings" pitchFamily="2" charset="2"/>
              <a:buChar char="ü"/>
              <a:defRPr/>
            </a:pPr>
            <a:r>
              <a:rPr kumimoji="1" lang="zh-CN" altLang="en-US" sz="1000" b="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报表访问权限控制</a:t>
            </a:r>
            <a:endParaRPr kumimoji="1" lang="en-US" altLang="zh-CN" sz="1000" b="0" kern="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lvl="0" indent="-171450">
              <a:buFont typeface="Wingdings" pitchFamily="2" charset="2"/>
              <a:buChar char="ü"/>
              <a:defRPr/>
            </a:pPr>
            <a:r>
              <a:rPr kumimoji="1" lang="zh-CN" altLang="en-US" sz="1000" b="0" ker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可定义</a:t>
            </a:r>
            <a:r>
              <a:rPr kumimoji="1" lang="zh-CN" altLang="zh-CN" sz="1000" b="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复杂</a:t>
            </a:r>
            <a:r>
              <a:rPr kumimoji="1" lang="zh-CN" altLang="zh-CN" sz="1000" b="0" ker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表头的制式报表</a:t>
            </a:r>
            <a:endParaRPr kumimoji="1" lang="zh-CN" altLang="en-US" sz="1000" b="0" ker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4" name="Text Box 123"/>
          <p:cNvSpPr txBox="1">
            <a:spLocks noChangeArrowheads="1"/>
          </p:cNvSpPr>
          <p:nvPr/>
        </p:nvSpPr>
        <p:spPr bwMode="auto">
          <a:xfrm>
            <a:off x="589201" y="1728577"/>
            <a:ext cx="2628000" cy="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rPr>
              <a:t>首页门户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245" name="角丸四角形 16"/>
          <p:cNvSpPr>
            <a:spLocks noChangeArrowheads="1"/>
          </p:cNvSpPr>
          <p:nvPr/>
        </p:nvSpPr>
        <p:spPr bwMode="auto">
          <a:xfrm>
            <a:off x="6058039" y="1728577"/>
            <a:ext cx="2628000" cy="1419292"/>
          </a:xfrm>
          <a:prstGeom prst="roundRect">
            <a:avLst>
              <a:gd name="adj" fmla="val 5571"/>
            </a:avLst>
          </a:prstGeom>
          <a:solidFill>
            <a:schemeClr val="bg1">
              <a:alpha val="21000"/>
            </a:schemeClr>
          </a:solidFill>
          <a:ln w="12700" cap="flat" algn="ctr">
            <a:solidFill>
              <a:schemeClr val="tx1"/>
            </a:solidFill>
            <a:prstDash val="dash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en-US" altLang="zh-CN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6" name="角丸四角形 16"/>
          <p:cNvSpPr>
            <a:spLocks noChangeArrowheads="1"/>
          </p:cNvSpPr>
          <p:nvPr/>
        </p:nvSpPr>
        <p:spPr bwMode="auto">
          <a:xfrm>
            <a:off x="6121180" y="2512339"/>
            <a:ext cx="2520000" cy="2664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2860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7432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2004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6576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lvl="0" algn="ctr">
              <a:buClr>
                <a:srgbClr val="A42939"/>
              </a:buClr>
              <a:defRPr/>
            </a:pPr>
            <a:r>
              <a:rPr kumimoji="1" lang="en-US" altLang="zh-CN" sz="120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Activiti</a:t>
            </a:r>
            <a:r>
              <a:rPr kumimoji="1" lang="zh-CN" altLang="en-US" sz="120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工作流引擎</a:t>
            </a:r>
            <a:endParaRPr kumimoji="1" lang="en-US" altLang="zh-CN" sz="1200" kern="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7" name="角丸四角形 16"/>
          <p:cNvSpPr>
            <a:spLocks noChangeArrowheads="1"/>
          </p:cNvSpPr>
          <p:nvPr/>
        </p:nvSpPr>
        <p:spPr bwMode="auto">
          <a:xfrm>
            <a:off x="6121180" y="2828033"/>
            <a:ext cx="1242000" cy="2664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2860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7432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2004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6576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lvl="0" algn="ctr">
              <a:buClr>
                <a:srgbClr val="A42939"/>
              </a:buClr>
              <a:defRPr/>
            </a:pPr>
            <a:r>
              <a:rPr kumimoji="1" lang="zh-CN" altLang="en-US" sz="120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审批条件管理</a:t>
            </a:r>
            <a:endParaRPr kumimoji="1" lang="en-US" altLang="zh-CN" sz="1200" kern="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8" name="角丸四角形 16"/>
          <p:cNvSpPr>
            <a:spLocks noChangeArrowheads="1"/>
          </p:cNvSpPr>
          <p:nvPr/>
        </p:nvSpPr>
        <p:spPr bwMode="auto">
          <a:xfrm>
            <a:off x="7399180" y="2828033"/>
            <a:ext cx="1242000" cy="266400"/>
          </a:xfrm>
          <a:prstGeom prst="roundRect">
            <a:avLst>
              <a:gd name="adj" fmla="val 8827"/>
            </a:avLst>
          </a:prstGeom>
          <a:solidFill>
            <a:schemeClr val="accent2">
              <a:lumMod val="60000"/>
              <a:lumOff val="40000"/>
              <a:alpha val="33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2860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7432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2004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657600" algn="l" defTabSz="914400" rtl="0" eaLnBrk="1" latinLnBrk="0" hangingPunct="1">
              <a:defRPr sz="1400" b="1" kern="1200">
                <a:solidFill>
                  <a:srgbClr val="800000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lvl="0" algn="ctr">
              <a:buClr>
                <a:srgbClr val="A42939"/>
              </a:buClr>
              <a:defRPr/>
            </a:pPr>
            <a:r>
              <a:rPr kumimoji="1" lang="zh-CN" altLang="en-US" sz="1200" kern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审批路径管理</a:t>
            </a:r>
            <a:endParaRPr kumimoji="1" lang="en-US" altLang="zh-CN" sz="1200" kern="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9" name="角丸四角形 16"/>
          <p:cNvSpPr>
            <a:spLocks noChangeArrowheads="1"/>
          </p:cNvSpPr>
          <p:nvPr/>
        </p:nvSpPr>
        <p:spPr bwMode="auto">
          <a:xfrm>
            <a:off x="6121180" y="2021758"/>
            <a:ext cx="810000" cy="432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动态</a:t>
            </a:r>
            <a:endParaRPr kumimoji="1" lang="en-US" altLang="zh-CN" sz="1200" b="1" kern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提醒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0" name="角丸四角形 16"/>
          <p:cNvSpPr>
            <a:spLocks noChangeArrowheads="1"/>
          </p:cNvSpPr>
          <p:nvPr/>
        </p:nvSpPr>
        <p:spPr bwMode="auto">
          <a:xfrm>
            <a:off x="6976180" y="2021758"/>
            <a:ext cx="810000" cy="432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流程</a:t>
            </a:r>
            <a:endParaRPr kumimoji="1" lang="en-US" altLang="zh-CN" sz="1200" b="1" kern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汇总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1" name="角丸四角形 16"/>
          <p:cNvSpPr>
            <a:spLocks noChangeArrowheads="1"/>
          </p:cNvSpPr>
          <p:nvPr/>
        </p:nvSpPr>
        <p:spPr bwMode="auto">
          <a:xfrm>
            <a:off x="7831180" y="2021758"/>
            <a:ext cx="810000" cy="432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>
                <a:latin typeface="微软雅黑" charset="0"/>
                <a:ea typeface="微软雅黑" charset="0"/>
                <a:cs typeface="微软雅黑" charset="0"/>
              </a:rPr>
              <a:t>页面</a:t>
            </a:r>
            <a:endParaRPr kumimoji="1" lang="en-US" altLang="zh-CN" sz="1200" b="1" kern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审批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2" name="Text Box 123"/>
          <p:cNvSpPr txBox="1">
            <a:spLocks noChangeArrowheads="1"/>
          </p:cNvSpPr>
          <p:nvPr/>
        </p:nvSpPr>
        <p:spPr bwMode="auto">
          <a:xfrm>
            <a:off x="6058039" y="1728577"/>
            <a:ext cx="2628000" cy="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400" b="1" kern="0" smtClean="0">
                <a:latin typeface="微软雅黑" charset="0"/>
                <a:ea typeface="微软雅黑" charset="0"/>
                <a:cs typeface="Arial" charset="0"/>
              </a:rPr>
              <a:t>工作流程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253" name="云形 79"/>
          <p:cNvSpPr/>
          <p:nvPr/>
        </p:nvSpPr>
        <p:spPr bwMode="auto">
          <a:xfrm>
            <a:off x="4753090" y="931848"/>
            <a:ext cx="3476499" cy="467855"/>
          </a:xfrm>
          <a:prstGeom prst="cloud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520000" tIns="42203" rIns="82800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Microsoft Sans Serif"/>
              </a:rPr>
              <a:t>Internet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Microsoft Sans Serif"/>
            </a:endParaRPr>
          </a:p>
        </p:txBody>
      </p:sp>
      <p:sp>
        <p:nvSpPr>
          <p:cNvPr id="254" name="矩形 44"/>
          <p:cNvSpPr/>
          <p:nvPr/>
        </p:nvSpPr>
        <p:spPr bwMode="auto">
          <a:xfrm>
            <a:off x="5859891" y="1052843"/>
            <a:ext cx="708473" cy="21101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4408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Microsoft Sans Serif"/>
              </a:rPr>
              <a:t>CDN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Microsoft Sans Serif"/>
            </a:endParaRPr>
          </a:p>
        </p:txBody>
      </p:sp>
      <p:sp>
        <p:nvSpPr>
          <p:cNvPr id="255" name="矩形 68"/>
          <p:cNvSpPr/>
          <p:nvPr/>
        </p:nvSpPr>
        <p:spPr bwMode="auto">
          <a:xfrm>
            <a:off x="5007374" y="1052843"/>
            <a:ext cx="708473" cy="21101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4408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Microsoft Sans Serif"/>
              </a:rPr>
              <a:t>CDN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Microsoft Sans Serif"/>
            </a:endParaRPr>
          </a:p>
        </p:txBody>
      </p:sp>
      <p:sp>
        <p:nvSpPr>
          <p:cNvPr id="256" name="上下箭头 76"/>
          <p:cNvSpPr/>
          <p:nvPr/>
        </p:nvSpPr>
        <p:spPr bwMode="auto">
          <a:xfrm>
            <a:off x="6022184" y="1310965"/>
            <a:ext cx="281346" cy="468090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57" name="上下箭头 76"/>
          <p:cNvSpPr/>
          <p:nvPr/>
        </p:nvSpPr>
        <p:spPr bwMode="auto">
          <a:xfrm rot="5400000">
            <a:off x="4323230" y="856517"/>
            <a:ext cx="281346" cy="685331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8749259" y="3721147"/>
            <a:ext cx="2576726" cy="1221502"/>
            <a:chOff x="8858119" y="3721147"/>
            <a:chExt cx="2576726" cy="1221502"/>
          </a:xfrm>
        </p:grpSpPr>
        <p:pic>
          <p:nvPicPr>
            <p:cNvPr id="259" name="Picture 8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121" y="3893544"/>
              <a:ext cx="514027" cy="497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0" name="图片 259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8437" y="4098744"/>
              <a:ext cx="1074268" cy="367513"/>
            </a:xfrm>
            <a:prstGeom prst="rect">
              <a:avLst/>
            </a:prstGeom>
          </p:spPr>
        </p:pic>
        <p:pic>
          <p:nvPicPr>
            <p:cNvPr id="261" name="Picture 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0846" y="3753215"/>
              <a:ext cx="1138428" cy="30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2" name="Picture 7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2892" y="4515949"/>
              <a:ext cx="1752600" cy="32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3" name="Text Box 123"/>
            <p:cNvSpPr txBox="1">
              <a:spLocks noChangeArrowheads="1"/>
            </p:cNvSpPr>
            <p:nvPr/>
          </p:nvSpPr>
          <p:spPr bwMode="auto">
            <a:xfrm>
              <a:off x="8858119" y="3956425"/>
              <a:ext cx="614495" cy="71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092" tIns="31547" rIns="63092" bIns="3154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>中</a:t>
              </a:r>
              <a:r>
                <a:rPr kumimoji="0" lang="en-US" altLang="zh-CN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/>
              </a:r>
              <a:br>
                <a:rPr kumimoji="0" lang="en-US" altLang="zh-CN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</a:br>
              <a:r>
                <a:rPr kumimoji="0" lang="zh-CN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>间</a:t>
              </a:r>
              <a:r>
                <a:rPr kumimoji="0" lang="en-US" altLang="zh-CN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/>
              </a:r>
              <a:br>
                <a:rPr kumimoji="0" lang="en-US" altLang="zh-CN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</a:br>
              <a:r>
                <a:rPr kumimoji="0" lang="zh-CN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Arial" charset="0"/>
                </a:rPr>
                <a:t>件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Arial" charset="0"/>
              </a:endParaRPr>
            </a:p>
          </p:txBody>
        </p:sp>
        <p:sp>
          <p:nvSpPr>
            <p:cNvPr id="264" name="矩形 263"/>
            <p:cNvSpPr/>
            <p:nvPr/>
          </p:nvSpPr>
          <p:spPr bwMode="auto">
            <a:xfrm>
              <a:off x="9028413" y="3721147"/>
              <a:ext cx="2406432" cy="122150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12700" cap="flat" algn="ctr">
              <a:noFill/>
              <a:prstDash val="solid"/>
              <a:round/>
              <a:headEnd/>
              <a:tailEnd type="none" w="med" len="sm"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sz="1800" b="0" dirty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265" name="Picture 5" descr="C:\迅雷下载\20131030102330913_easyicon_net_7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2304" y="924662"/>
            <a:ext cx="855877" cy="4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矩形 265"/>
          <p:cNvSpPr/>
          <p:nvPr/>
        </p:nvSpPr>
        <p:spPr bwMode="auto">
          <a:xfrm>
            <a:off x="11702144" y="2922219"/>
            <a:ext cx="322165" cy="110552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mtClean="0">
                <a:solidFill>
                  <a:schemeClr val="accent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第三方系统</a:t>
            </a:r>
            <a:endParaRPr lang="zh-CN" altLang="en-US" sz="1600" b="1" dirty="0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7" name="上下箭头 76"/>
          <p:cNvSpPr/>
          <p:nvPr/>
        </p:nvSpPr>
        <p:spPr bwMode="auto">
          <a:xfrm rot="5400000">
            <a:off x="8671802" y="4134943"/>
            <a:ext cx="281346" cy="351683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8" name="上下箭头 76"/>
          <p:cNvSpPr/>
          <p:nvPr/>
        </p:nvSpPr>
        <p:spPr bwMode="auto">
          <a:xfrm rot="5400000">
            <a:off x="10056093" y="1891526"/>
            <a:ext cx="281346" cy="2983085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9" name="Text Box 123"/>
          <p:cNvSpPr txBox="1">
            <a:spLocks noChangeArrowheads="1"/>
          </p:cNvSpPr>
          <p:nvPr/>
        </p:nvSpPr>
        <p:spPr bwMode="auto">
          <a:xfrm>
            <a:off x="9558946" y="3092581"/>
            <a:ext cx="1253280" cy="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400" b="1" kern="0" noProof="0" smtClean="0">
                <a:latin typeface="微软雅黑" charset="0"/>
                <a:ea typeface="微软雅黑" charset="0"/>
                <a:cs typeface="Arial" charset="0"/>
              </a:rPr>
              <a:t>Rest/Soap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270" name="文本框 78"/>
          <p:cNvSpPr txBox="1"/>
          <p:nvPr/>
        </p:nvSpPr>
        <p:spPr>
          <a:xfrm flipH="1">
            <a:off x="11434639" y="4266769"/>
            <a:ext cx="59971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smtClean="0">
                <a:solidFill>
                  <a:prstClr val="black"/>
                </a:solidFill>
                <a:latin typeface="+mj-ea"/>
                <a:ea typeface="+mj-ea"/>
              </a:rPr>
              <a:t>数据</a:t>
            </a:r>
            <a:endParaRPr lang="en-US" altLang="zh-CN" sz="1400" b="1" smtClean="0">
              <a:solidFill>
                <a:prstClr val="black"/>
              </a:solidFill>
              <a:latin typeface="+mj-ea"/>
              <a:ea typeface="+mj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smtClean="0">
                <a:solidFill>
                  <a:prstClr val="black"/>
                </a:solidFill>
                <a:latin typeface="+mj-ea"/>
                <a:ea typeface="+mj-ea"/>
              </a:rPr>
              <a:t>中心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71" name="上下箭头 76"/>
          <p:cNvSpPr/>
          <p:nvPr/>
        </p:nvSpPr>
        <p:spPr bwMode="auto">
          <a:xfrm rot="5400000">
            <a:off x="11329600" y="3689477"/>
            <a:ext cx="281346" cy="468090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2" name="文本框 37"/>
          <p:cNvSpPr txBox="1"/>
          <p:nvPr/>
        </p:nvSpPr>
        <p:spPr>
          <a:xfrm>
            <a:off x="738311" y="5568539"/>
            <a:ext cx="1660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solidFill>
                  <a:srgbClr val="000000"/>
                </a:solidFill>
                <a:latin typeface="+mj-ea"/>
                <a:ea typeface="+mj-ea"/>
                <a:cs typeface="Microsoft Sans Serif"/>
              </a:rPr>
              <a:t>PG </a:t>
            </a:r>
            <a:r>
              <a:rPr kumimoji="1" lang="en-US" altLang="zh-CN" sz="1200" b="1" dirty="0">
                <a:solidFill>
                  <a:srgbClr val="000000"/>
                </a:solidFill>
                <a:latin typeface="+mj-ea"/>
                <a:cs typeface="Microsoft Sans Serif"/>
              </a:rPr>
              <a:t>Cluster</a:t>
            </a:r>
            <a:endParaRPr kumimoji="1" lang="zh-CN" altLang="en-US" sz="1200" b="1" dirty="0">
              <a:solidFill>
                <a:srgbClr val="000000"/>
              </a:solidFill>
              <a:latin typeface="+mj-ea"/>
              <a:ea typeface="+mj-ea"/>
              <a:cs typeface="Microsoft Sans Serif"/>
            </a:endParaRPr>
          </a:p>
        </p:txBody>
      </p:sp>
      <p:sp>
        <p:nvSpPr>
          <p:cNvPr id="273" name="角丸四角形 16"/>
          <p:cNvSpPr>
            <a:spLocks noChangeArrowheads="1"/>
          </p:cNvSpPr>
          <p:nvPr/>
        </p:nvSpPr>
        <p:spPr bwMode="auto">
          <a:xfrm>
            <a:off x="714358" y="5175163"/>
            <a:ext cx="1753548" cy="391384"/>
          </a:xfrm>
          <a:prstGeom prst="roundRect">
            <a:avLst>
              <a:gd name="adj" fmla="val 7763"/>
            </a:avLst>
          </a:prstGeom>
          <a:solidFill>
            <a:srgbClr val="66FFFF">
              <a:alpha val="43000"/>
            </a:srgbClr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42939"/>
              </a:buClr>
              <a:buSzTx/>
              <a:buFont typeface="Wingdings" charset="0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74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69" y="5224700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657" y="5224700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4" descr="C:\迅雷下载\20131030101912946_easyicon_net_72.png"/>
          <p:cNvPicPr>
            <a:picLocks noChangeArrowheads="1"/>
          </p:cNvPicPr>
          <p:nvPr/>
        </p:nvPicPr>
        <p:blipFill>
          <a:blip r:embed="rId4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045" y="5224700"/>
            <a:ext cx="384148" cy="3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矩形 31"/>
          <p:cNvSpPr/>
          <p:nvPr/>
        </p:nvSpPr>
        <p:spPr bwMode="auto">
          <a:xfrm>
            <a:off x="10293651" y="5015286"/>
            <a:ext cx="1730659" cy="1493529"/>
          </a:xfrm>
          <a:prstGeom prst="rect">
            <a:avLst/>
          </a:prstGeom>
          <a:solidFill>
            <a:schemeClr val="accent4">
              <a:lumMod val="40000"/>
              <a:lumOff val="60000"/>
              <a:alpha val="27000"/>
            </a:schemeClr>
          </a:solidFill>
          <a:ln w="25400" cap="flat" algn="ctr">
            <a:solidFill>
              <a:schemeClr val="bg1"/>
            </a:solidFill>
            <a:prstDash val="solid"/>
            <a:round/>
            <a:headEnd/>
            <a:tailEnd type="none" w="med" len="sm"/>
          </a:ln>
        </p:spPr>
        <p:txBody>
          <a:bodyPr rtlCol="0" anchor="ctr"/>
          <a:lstStyle/>
          <a:p>
            <a:pPr>
              <a:spcBef>
                <a:spcPct val="0"/>
              </a:spcBef>
            </a:pPr>
            <a:endParaRPr lang="zh-CN" altLang="en-US">
              <a:solidFill>
                <a:schemeClr val="accent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8" name="上下箭头 76"/>
          <p:cNvSpPr/>
          <p:nvPr/>
        </p:nvSpPr>
        <p:spPr bwMode="auto">
          <a:xfrm rot="10800000">
            <a:off x="10909537" y="4785108"/>
            <a:ext cx="281346" cy="386851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9" name="文本框 78"/>
          <p:cNvSpPr txBox="1"/>
          <p:nvPr/>
        </p:nvSpPr>
        <p:spPr>
          <a:xfrm>
            <a:off x="10594544" y="4840035"/>
            <a:ext cx="45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200" b="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prstClr val="black"/>
                </a:solidFill>
                <a:latin typeface="+mj-ea"/>
                <a:ea typeface="+mj-ea"/>
              </a:rPr>
              <a:t>ETL</a:t>
            </a:r>
            <a:endParaRPr lang="zh-CN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80" name="上下箭头 76"/>
          <p:cNvSpPr/>
          <p:nvPr/>
        </p:nvSpPr>
        <p:spPr bwMode="auto">
          <a:xfrm rot="10800000">
            <a:off x="11614786" y="4785108"/>
            <a:ext cx="281346" cy="386851"/>
          </a:xfrm>
          <a:prstGeom prst="upDown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8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2" name="角丸四角形 16"/>
          <p:cNvSpPr>
            <a:spLocks noChangeArrowheads="1"/>
          </p:cNvSpPr>
          <p:nvPr/>
        </p:nvSpPr>
        <p:spPr bwMode="auto">
          <a:xfrm>
            <a:off x="624591" y="2021758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页面导航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3" name="角丸四角形 16"/>
          <p:cNvSpPr>
            <a:spLocks noChangeArrowheads="1"/>
          </p:cNvSpPr>
          <p:nvPr/>
        </p:nvSpPr>
        <p:spPr bwMode="auto">
          <a:xfrm>
            <a:off x="1501231" y="2021758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100" b="1" kern="0" dirty="0" smtClean="0">
                <a:latin typeface="微软雅黑" charset="0"/>
                <a:ea typeface="微软雅黑" charset="0"/>
                <a:cs typeface="微软雅黑" charset="0"/>
              </a:rPr>
              <a:t>仪表盘定制</a:t>
            </a:r>
            <a:endParaRPr kumimoji="1" lang="en-US" altLang="zh-CN" sz="11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4" name="角丸四角形 16"/>
          <p:cNvSpPr>
            <a:spLocks noChangeArrowheads="1"/>
          </p:cNvSpPr>
          <p:nvPr/>
        </p:nvSpPr>
        <p:spPr bwMode="auto">
          <a:xfrm>
            <a:off x="2377871" y="2021758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待办集成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5" name="角丸四角形 16"/>
          <p:cNvSpPr>
            <a:spLocks noChangeArrowheads="1"/>
          </p:cNvSpPr>
          <p:nvPr/>
        </p:nvSpPr>
        <p:spPr bwMode="auto">
          <a:xfrm>
            <a:off x="624591" y="2424895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公告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6" name="角丸四角形 16"/>
          <p:cNvSpPr>
            <a:spLocks noChangeArrowheads="1"/>
          </p:cNvSpPr>
          <p:nvPr/>
        </p:nvSpPr>
        <p:spPr bwMode="auto">
          <a:xfrm>
            <a:off x="1501231" y="2424895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zh-CN" altLang="en-US" sz="1200" b="1" kern="0" smtClean="0">
                <a:latin typeface="微软雅黑" charset="0"/>
                <a:ea typeface="微软雅黑" charset="0"/>
                <a:cs typeface="微软雅黑" charset="0"/>
              </a:rPr>
              <a:t>快捷方式</a:t>
            </a:r>
            <a:endParaRPr kumimoji="1" lang="en-US" altLang="zh-CN" sz="1200" b="1" kern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7" name="角丸四角形 16"/>
          <p:cNvSpPr>
            <a:spLocks noChangeArrowheads="1"/>
          </p:cNvSpPr>
          <p:nvPr/>
        </p:nvSpPr>
        <p:spPr bwMode="auto">
          <a:xfrm>
            <a:off x="2377871" y="2424895"/>
            <a:ext cx="810000" cy="360000"/>
          </a:xfrm>
          <a:prstGeom prst="roundRect">
            <a:avLst>
              <a:gd name="adj" fmla="val 8827"/>
            </a:avLst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lIns="36000" tIns="46800" rIns="36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A42939"/>
              </a:buClr>
            </a:pPr>
            <a:r>
              <a:rPr kumimoji="1" lang="en-US" altLang="zh-CN" sz="1200" b="1" kern="0" smtClean="0"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kumimoji="1" lang="zh-CN" altLang="en-US" sz="1200" b="1" kern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46" y="3659949"/>
            <a:ext cx="1019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3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zh-CN" altLang="en-US" sz="2800" dirty="0" smtClean="0"/>
              <a:t>当前开箱即用的基本功能组件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66188"/>
              </p:ext>
            </p:extLst>
          </p:nvPr>
        </p:nvGraphicFramePr>
        <p:xfrm>
          <a:off x="1440000" y="876800"/>
          <a:ext cx="9360000" cy="5466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类别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功能简述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6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>
                          <a:latin typeface="+mj-ea"/>
                          <a:ea typeface="+mj-ea"/>
                        </a:rPr>
                        <a:t>权限管理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itchFamily="2" charset="2"/>
                        <a:buChar char="p"/>
                      </a:pP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访问权限：用户</a:t>
                      </a:r>
                      <a:r>
                        <a:rPr lang="en-US" altLang="zh-CN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权限</a:t>
                      </a:r>
                      <a:r>
                        <a:rPr lang="en-US" altLang="zh-CN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菜单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itchFamily="2" charset="2"/>
                        <a:buChar char="p"/>
                      </a:pP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数据权限：多维度（公司</a:t>
                      </a:r>
                      <a:r>
                        <a:rPr lang="en-US" altLang="zh-CN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市场等）权限控制、灵活自定义数据权限控制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操作权限：页面各要素都可控制，如只读、必须等控制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工作流</a:t>
                      </a:r>
                    </a:p>
                  </a:txBody>
                  <a:tcPr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基于</a:t>
                      </a:r>
                      <a:r>
                        <a:rPr lang="en-US" altLang="zh-CN" sz="1400" smtClean="0">
                          <a:latin typeface="+mj-ea"/>
                          <a:ea typeface="+mj-ea"/>
                        </a:rPr>
                        <a:t>Activiti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，图形化定义引擎，串行、并行、转发、会签等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1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数据库</a:t>
                      </a:r>
                    </a:p>
                  </a:txBody>
                  <a:tcPr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多数据库支持，</a:t>
                      </a:r>
                      <a:r>
                        <a:rPr lang="en-US" altLang="zh-CN" sz="1400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Mysql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PG</a:t>
                      </a:r>
                      <a:r>
                        <a:rPr lang="zh-CN" altLang="en-US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Oracle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等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63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>
                          <a:latin typeface="+mj-ea"/>
                          <a:ea typeface="+mj-ea"/>
                        </a:rPr>
                        <a:t>全球化支持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界面多语言、数据多语言</a:t>
                      </a: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strike="noStrike" baseline="0" smtClean="0">
                          <a:latin typeface="+mj-ea"/>
                          <a:ea typeface="+mj-ea"/>
                        </a:rPr>
                        <a:t>多时区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6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>
                          <a:latin typeface="+mj-ea"/>
                          <a:ea typeface="+mj-ea"/>
                        </a:rPr>
                        <a:t>追踪控制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StandardWho</a:t>
                      </a:r>
                      <a:endParaRPr lang="en-US" altLang="zh-CN" sz="1400" dirty="0" smtClean="0"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访问记录</a:t>
                      </a: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更新审计与历史记录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6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>
                          <a:latin typeface="+mj-ea"/>
                          <a:ea typeface="+mj-ea"/>
                        </a:rPr>
                        <a:t>系统集成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RESTful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服务权限控制、</a:t>
                      </a:r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RESTful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服务第三方调用安全认证</a:t>
                      </a:r>
                      <a:endParaRPr lang="en-US" altLang="zh-CN" sz="1400" dirty="0" smtClean="0"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CAS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、支持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SSO</a:t>
                      </a:r>
                      <a:endParaRPr lang="zh-CN" altLang="en-US" sz="1400" dirty="0" smtClean="0"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邮件</a:t>
                      </a:r>
                      <a:endParaRPr lang="zh-CN" altLang="en-US" sz="1400" strike="sngStrike" baseline="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605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>
                          <a:latin typeface="+mj-ea"/>
                          <a:ea typeface="+mj-ea"/>
                        </a:rPr>
                        <a:t>参数配置及开发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值列表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LOV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、快速编码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en-US" altLang="zh-CN" sz="1400" dirty="0" err="1" smtClean="0">
                          <a:latin typeface="+mj-ea"/>
                          <a:ea typeface="+mj-ea"/>
                        </a:rPr>
                        <a:t>Logback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日志，可记录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SQL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增删改查的情况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Job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管理、附件管理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单元测试框架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系统参数多级设置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7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68138" y="106753"/>
            <a:ext cx="10515600" cy="490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/>
              <a:t>用户体验改善</a:t>
            </a:r>
            <a:endParaRPr lang="zh-CN" altLang="en-US" dirty="0"/>
          </a:p>
        </p:txBody>
      </p:sp>
      <p:sp>
        <p:nvSpPr>
          <p:cNvPr id="12" name="Text Box 123"/>
          <p:cNvSpPr txBox="1">
            <a:spLocks noChangeArrowheads="1"/>
          </p:cNvSpPr>
          <p:nvPr/>
        </p:nvSpPr>
        <p:spPr bwMode="auto">
          <a:xfrm>
            <a:off x="268138" y="6167985"/>
            <a:ext cx="6826239" cy="67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092" tIns="31547" rIns="63092" bIns="315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整体风格：</a:t>
            </a:r>
            <a:endParaRPr lang="en-US" altLang="zh-CN" sz="1600" b="1" dirty="0" smtClean="0">
              <a:solidFill>
                <a:srgbClr val="000000"/>
              </a:solidFill>
              <a:latin typeface="微软雅黑" charset="0"/>
              <a:ea typeface="微软雅黑" charset="0"/>
              <a:cs typeface="Arial" charset="0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通过引用统一的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UI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框架，以及整体调整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CSS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，确保各组件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UI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Arial" charset="0"/>
              </a:rPr>
              <a:t>风格统一</a:t>
            </a:r>
            <a:endParaRPr lang="en-US" altLang="zh-CN" sz="1600" dirty="0" smtClean="0">
              <a:solidFill>
                <a:srgbClr val="000000"/>
              </a:solidFill>
              <a:latin typeface="微软雅黑" charset="0"/>
              <a:ea typeface="微软雅黑" charset="0"/>
              <a:cs typeface="Arial" charset="0"/>
            </a:endParaRPr>
          </a:p>
        </p:txBody>
      </p:sp>
      <p:pic>
        <p:nvPicPr>
          <p:cNvPr id="1028" name="Picture 4" descr="http://172.16.20.103/dokuwiki/lib/exe/fetch.php?media=pasted:20210105-192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8" y="2229996"/>
            <a:ext cx="7513382" cy="39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172.16.20.103/dokuwiki/lib/exe/fetch.php?media=pasted:20210119-1807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8" y="645528"/>
            <a:ext cx="7123262" cy="148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提示页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597291"/>
            <a:ext cx="3294212" cy="16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72.16.20.103/dokuwiki/lib/exe/fetch.php?media=pasted:20210119-1819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2458595"/>
            <a:ext cx="3378871" cy="26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172.16.20.103/dokuwiki/lib/exe/fetch.php?media=pasted:20210119-1819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5324465"/>
            <a:ext cx="3392339" cy="88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58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30" y="365125"/>
            <a:ext cx="11309570" cy="5492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800" dirty="0">
                <a:latin typeface="+mj-ea"/>
              </a:rPr>
              <a:t>系统管理</a:t>
            </a:r>
            <a:r>
              <a:rPr lang="en-US" altLang="zh-CN" sz="2800" dirty="0" smtClean="0">
                <a:latin typeface="+mj-ea"/>
              </a:rPr>
              <a:t>-</a:t>
            </a:r>
            <a:r>
              <a:rPr lang="zh-CN" altLang="en-US" sz="2800" dirty="0" smtClean="0">
                <a:latin typeface="+mj-ea"/>
              </a:rPr>
              <a:t>访问权限</a:t>
            </a:r>
            <a:endParaRPr lang="zh-CN" altLang="en-US" sz="2800" dirty="0">
              <a:latin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8105" y="1224000"/>
            <a:ext cx="8025869" cy="357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/>
          <p:cNvSpPr>
            <a:spLocks/>
          </p:cNvSpPr>
          <p:nvPr/>
        </p:nvSpPr>
        <p:spPr bwMode="auto">
          <a:xfrm>
            <a:off x="44230" y="1591200"/>
            <a:ext cx="3744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使用基于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角色的访问控制（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RBAC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），这是实施面向企业安全策略的一种有效的访问控制方式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可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灵活维护功能、菜单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结构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可灵活维护角色可访问的菜单功能项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用户可以分配多角色、多菜单进行功能合并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访问</a:t>
            </a:r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8105" y="1817688"/>
            <a:ext cx="8024098" cy="313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8"/>
          <p:cNvSpPr>
            <a:spLocks noChangeArrowheads="1"/>
          </p:cNvSpPr>
          <p:nvPr/>
        </p:nvSpPr>
        <p:spPr bwMode="auto">
          <a:xfrm>
            <a:off x="44229" y="1224000"/>
            <a:ext cx="3744000" cy="360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 anchorCtr="1"/>
          <a:lstStyle/>
          <a:p>
            <a:pPr algn="r" eaLnBrk="1" hangingPunct="1">
              <a:buFont typeface="Arial" charset="0"/>
              <a:buNone/>
            </a:pPr>
            <a:r>
              <a:rPr lang="en-US" altLang="zh-CN" b="1" smtClean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</a:rPr>
              <a:t>1</a:t>
            </a:r>
            <a:r>
              <a:rPr lang="zh-CN" altLang="en-US" b="1" smtClean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</a:rPr>
              <a:t>、访问权限</a:t>
            </a:r>
            <a:endParaRPr lang="en-US" altLang="zh-CN" b="1" dirty="0">
              <a:solidFill>
                <a:schemeClr val="bg1"/>
              </a:solidFill>
              <a:latin typeface="微软雅黑" charset="0"/>
              <a:ea typeface="微软雅黑" charset="0"/>
              <a:cs typeface="Arial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8105" y="2270701"/>
            <a:ext cx="8055648" cy="420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4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3" y="978024"/>
            <a:ext cx="8003163" cy="195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3" y="1295442"/>
            <a:ext cx="8003163" cy="268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29" y="365126"/>
            <a:ext cx="11309571" cy="31636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j-ea"/>
              </a:rPr>
              <a:t>系统管理</a:t>
            </a:r>
            <a:r>
              <a:rPr lang="en-US" altLang="zh-CN" dirty="0" smtClean="0">
                <a:latin typeface="+mj-ea"/>
              </a:rPr>
              <a:t>-</a:t>
            </a:r>
            <a:r>
              <a:rPr lang="zh-CN" altLang="en-US" dirty="0">
                <a:latin typeface="+mj-ea"/>
              </a:rPr>
              <a:t>数据</a:t>
            </a:r>
            <a:r>
              <a:rPr lang="zh-CN" altLang="en-US" dirty="0" smtClean="0">
                <a:latin typeface="+mj-ea"/>
              </a:rPr>
              <a:t>权限</a:t>
            </a:r>
            <a:endParaRPr lang="zh-CN" altLang="en-US" sz="2400" dirty="0"/>
          </a:p>
        </p:txBody>
      </p:sp>
      <p:sp>
        <p:nvSpPr>
          <p:cNvPr id="3" name="矩形 8"/>
          <p:cNvSpPr>
            <a:spLocks noChangeArrowheads="1"/>
          </p:cNvSpPr>
          <p:nvPr/>
        </p:nvSpPr>
        <p:spPr bwMode="auto">
          <a:xfrm>
            <a:off x="44229" y="1224000"/>
            <a:ext cx="3744000" cy="360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 anchorCtr="1"/>
          <a:lstStyle/>
          <a:p>
            <a:pPr algn="r" eaLnBrk="1" hangingPunct="1">
              <a:buFont typeface="Arial" charset="0"/>
              <a:buNone/>
            </a:pPr>
            <a:r>
              <a:rPr lang="en-US" altLang="zh-CN" b="1" smtClean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</a:rPr>
              <a:t>2</a:t>
            </a:r>
            <a:r>
              <a:rPr lang="zh-CN" altLang="en-US" b="1" smtClean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</a:rPr>
              <a:t>、数据权限</a:t>
            </a:r>
            <a:endParaRPr lang="en-US" altLang="zh-CN" b="1" dirty="0">
              <a:solidFill>
                <a:schemeClr val="bg1"/>
              </a:solidFill>
              <a:latin typeface="微软雅黑" charset="0"/>
              <a:ea typeface="微软雅黑" charset="0"/>
              <a:cs typeface="Arial" charset="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44229" y="1591200"/>
            <a:ext cx="37440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8775" indent="-3429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灵活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的屏蔽规则配置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方式，可通过多种维度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进行屏蔽：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用户、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角色等标准维度，以及可自定义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SQL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与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维度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灵活自定义，可自行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使用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SQL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编写规则进行权限屏蔽的灵活调整</a:t>
            </a: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可将定义的规则分配给不同角色、用户，进行针对性的权限屏蔽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400"/>
              </a:spcBef>
              <a:buClr>
                <a:srgbClr val="FF6600"/>
              </a:buClr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规则可针对表生效，针对字段进行屏蔽控制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3" y="1712847"/>
            <a:ext cx="8003163" cy="37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C:\Users\think\AppData\Roaming\Tencent\Users\278892583\QQ\WinTemp\RichOle\BOEVSMG4~{4A%1SG2Q$D}1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2" y="2242138"/>
            <a:ext cx="8003164" cy="33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3" y="3223259"/>
            <a:ext cx="8003163" cy="254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92" y="3593379"/>
            <a:ext cx="8003164" cy="2868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5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39"/>
          <p:cNvSpPr>
            <a:spLocks noEditPoints="1"/>
          </p:cNvSpPr>
          <p:nvPr/>
        </p:nvSpPr>
        <p:spPr bwMode="auto">
          <a:xfrm>
            <a:off x="9857484" y="2571423"/>
            <a:ext cx="2066157" cy="2066157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240"/>
          <p:cNvSpPr>
            <a:spLocks noEditPoints="1"/>
          </p:cNvSpPr>
          <p:nvPr/>
        </p:nvSpPr>
        <p:spPr bwMode="auto">
          <a:xfrm>
            <a:off x="8406864" y="1829367"/>
            <a:ext cx="1796819" cy="1796818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41"/>
          <p:cNvSpPr>
            <a:spLocks noEditPoints="1"/>
          </p:cNvSpPr>
          <p:nvPr/>
        </p:nvSpPr>
        <p:spPr bwMode="auto">
          <a:xfrm>
            <a:off x="9983537" y="1305395"/>
            <a:ext cx="1303647" cy="1303647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242"/>
          <p:cNvSpPr>
            <a:spLocks noEditPoints="1"/>
          </p:cNvSpPr>
          <p:nvPr/>
        </p:nvSpPr>
        <p:spPr bwMode="auto">
          <a:xfrm>
            <a:off x="9635084" y="4459258"/>
            <a:ext cx="1108100" cy="1106870"/>
          </a:xfrm>
          <a:custGeom>
            <a:avLst/>
            <a:gdLst>
              <a:gd name="T0" fmla="*/ 1013 w 1135"/>
              <a:gd name="T1" fmla="*/ 544 h 1134"/>
              <a:gd name="T2" fmla="*/ 1135 w 1135"/>
              <a:gd name="T3" fmla="*/ 472 h 1134"/>
              <a:gd name="T4" fmla="*/ 1107 w 1135"/>
              <a:gd name="T5" fmla="*/ 367 h 1134"/>
              <a:gd name="T6" fmla="*/ 965 w 1135"/>
              <a:gd name="T7" fmla="*/ 366 h 1134"/>
              <a:gd name="T8" fmla="*/ 866 w 1135"/>
              <a:gd name="T9" fmla="*/ 237 h 1134"/>
              <a:gd name="T10" fmla="*/ 901 w 1135"/>
              <a:gd name="T11" fmla="*/ 99 h 1134"/>
              <a:gd name="T12" fmla="*/ 808 w 1135"/>
              <a:gd name="T13" fmla="*/ 45 h 1134"/>
              <a:gd name="T14" fmla="*/ 706 w 1135"/>
              <a:gd name="T15" fmla="*/ 144 h 1134"/>
              <a:gd name="T16" fmla="*/ 544 w 1135"/>
              <a:gd name="T17" fmla="*/ 123 h 1134"/>
              <a:gd name="T18" fmla="*/ 472 w 1135"/>
              <a:gd name="T19" fmla="*/ 0 h 1134"/>
              <a:gd name="T20" fmla="*/ 367 w 1135"/>
              <a:gd name="T21" fmla="*/ 28 h 1134"/>
              <a:gd name="T22" fmla="*/ 365 w 1135"/>
              <a:gd name="T23" fmla="*/ 170 h 1134"/>
              <a:gd name="T24" fmla="*/ 237 w 1135"/>
              <a:gd name="T25" fmla="*/ 269 h 1134"/>
              <a:gd name="T26" fmla="*/ 99 w 1135"/>
              <a:gd name="T27" fmla="*/ 234 h 1134"/>
              <a:gd name="T28" fmla="*/ 45 w 1135"/>
              <a:gd name="T29" fmla="*/ 327 h 1134"/>
              <a:gd name="T30" fmla="*/ 144 w 1135"/>
              <a:gd name="T31" fmla="*/ 429 h 1134"/>
              <a:gd name="T32" fmla="*/ 123 w 1135"/>
              <a:gd name="T33" fmla="*/ 590 h 1134"/>
              <a:gd name="T34" fmla="*/ 0 w 1135"/>
              <a:gd name="T35" fmla="*/ 663 h 1134"/>
              <a:gd name="T36" fmla="*/ 28 w 1135"/>
              <a:gd name="T37" fmla="*/ 767 h 1134"/>
              <a:gd name="T38" fmla="*/ 171 w 1135"/>
              <a:gd name="T39" fmla="*/ 769 h 1134"/>
              <a:gd name="T40" fmla="*/ 269 w 1135"/>
              <a:gd name="T41" fmla="*/ 898 h 1134"/>
              <a:gd name="T42" fmla="*/ 234 w 1135"/>
              <a:gd name="T43" fmla="*/ 1036 h 1134"/>
              <a:gd name="T44" fmla="*/ 328 w 1135"/>
              <a:gd name="T45" fmla="*/ 1090 h 1134"/>
              <a:gd name="T46" fmla="*/ 429 w 1135"/>
              <a:gd name="T47" fmla="*/ 991 h 1134"/>
              <a:gd name="T48" fmla="*/ 591 w 1135"/>
              <a:gd name="T49" fmla="*/ 1012 h 1134"/>
              <a:gd name="T50" fmla="*/ 664 w 1135"/>
              <a:gd name="T51" fmla="*/ 1134 h 1134"/>
              <a:gd name="T52" fmla="*/ 768 w 1135"/>
              <a:gd name="T53" fmla="*/ 1106 h 1134"/>
              <a:gd name="T54" fmla="*/ 770 w 1135"/>
              <a:gd name="T55" fmla="*/ 964 h 1134"/>
              <a:gd name="T56" fmla="*/ 899 w 1135"/>
              <a:gd name="T57" fmla="*/ 865 h 1134"/>
              <a:gd name="T58" fmla="*/ 1036 w 1135"/>
              <a:gd name="T59" fmla="*/ 900 h 1134"/>
              <a:gd name="T60" fmla="*/ 1090 w 1135"/>
              <a:gd name="T61" fmla="*/ 807 h 1134"/>
              <a:gd name="T62" fmla="*/ 992 w 1135"/>
              <a:gd name="T63" fmla="*/ 705 h 1134"/>
              <a:gd name="T64" fmla="*/ 1013 w 1135"/>
              <a:gd name="T65" fmla="*/ 544 h 1134"/>
              <a:gd name="T66" fmla="*/ 593 w 1135"/>
              <a:gd name="T67" fmla="*/ 879 h 1134"/>
              <a:gd name="T68" fmla="*/ 256 w 1135"/>
              <a:gd name="T69" fmla="*/ 593 h 1134"/>
              <a:gd name="T70" fmla="*/ 543 w 1135"/>
              <a:gd name="T71" fmla="*/ 256 h 1134"/>
              <a:gd name="T72" fmla="*/ 879 w 1135"/>
              <a:gd name="T73" fmla="*/ 542 h 1134"/>
              <a:gd name="T74" fmla="*/ 593 w 1135"/>
              <a:gd name="T75" fmla="*/ 879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243"/>
          <p:cNvSpPr>
            <a:spLocks/>
          </p:cNvSpPr>
          <p:nvPr/>
        </p:nvSpPr>
        <p:spPr bwMode="auto">
          <a:xfrm>
            <a:off x="10631741" y="5612548"/>
            <a:ext cx="143021" cy="133188"/>
          </a:xfrm>
          <a:custGeom>
            <a:avLst/>
            <a:gdLst>
              <a:gd name="T0" fmla="*/ 127 w 202"/>
              <a:gd name="T1" fmla="*/ 3 h 188"/>
              <a:gd name="T2" fmla="*/ 104 w 202"/>
              <a:gd name="T3" fmla="*/ 0 h 188"/>
              <a:gd name="T4" fmla="*/ 12 w 202"/>
              <a:gd name="T5" fmla="*/ 72 h 188"/>
              <a:gd name="T6" fmla="*/ 81 w 202"/>
              <a:gd name="T7" fmla="*/ 186 h 188"/>
              <a:gd name="T8" fmla="*/ 104 w 202"/>
              <a:gd name="T9" fmla="*/ 188 h 188"/>
              <a:gd name="T10" fmla="*/ 104 w 202"/>
              <a:gd name="T11" fmla="*/ 188 h 188"/>
              <a:gd name="T12" fmla="*/ 196 w 202"/>
              <a:gd name="T13" fmla="*/ 117 h 188"/>
              <a:gd name="T14" fmla="*/ 185 w 202"/>
              <a:gd name="T15" fmla="*/ 46 h 188"/>
              <a:gd name="T16" fmla="*/ 127 w 202"/>
              <a:gd name="T17" fmla="*/ 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188">
                <a:moveTo>
                  <a:pt x="127" y="3"/>
                </a:moveTo>
                <a:cubicBezTo>
                  <a:pt x="119" y="1"/>
                  <a:pt x="112" y="0"/>
                  <a:pt x="104" y="0"/>
                </a:cubicBezTo>
                <a:cubicBezTo>
                  <a:pt x="60" y="0"/>
                  <a:pt x="23" y="30"/>
                  <a:pt x="12" y="72"/>
                </a:cubicBezTo>
                <a:cubicBezTo>
                  <a:pt x="0" y="122"/>
                  <a:pt x="30" y="173"/>
                  <a:pt x="81" y="186"/>
                </a:cubicBezTo>
                <a:cubicBezTo>
                  <a:pt x="89" y="188"/>
                  <a:pt x="96" y="188"/>
                  <a:pt x="104" y="188"/>
                </a:cubicBezTo>
                <a:cubicBezTo>
                  <a:pt x="104" y="188"/>
                  <a:pt x="104" y="188"/>
                  <a:pt x="104" y="188"/>
                </a:cubicBezTo>
                <a:cubicBezTo>
                  <a:pt x="147" y="188"/>
                  <a:pt x="185" y="159"/>
                  <a:pt x="196" y="117"/>
                </a:cubicBezTo>
                <a:cubicBezTo>
                  <a:pt x="202" y="93"/>
                  <a:pt x="198" y="68"/>
                  <a:pt x="185" y="46"/>
                </a:cubicBezTo>
                <a:cubicBezTo>
                  <a:pt x="172" y="24"/>
                  <a:pt x="151" y="9"/>
                  <a:pt x="127" y="3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244"/>
          <p:cNvSpPr>
            <a:spLocks noEditPoints="1"/>
          </p:cNvSpPr>
          <p:nvPr/>
        </p:nvSpPr>
        <p:spPr bwMode="auto">
          <a:xfrm>
            <a:off x="10348597" y="5313073"/>
            <a:ext cx="720695" cy="720695"/>
          </a:xfrm>
          <a:custGeom>
            <a:avLst/>
            <a:gdLst>
              <a:gd name="T0" fmla="*/ 730 w 738"/>
              <a:gd name="T1" fmla="*/ 444 h 738"/>
              <a:gd name="T2" fmla="*/ 738 w 738"/>
              <a:gd name="T3" fmla="*/ 357 h 738"/>
              <a:gd name="T4" fmla="*/ 646 w 738"/>
              <a:gd name="T5" fmla="*/ 318 h 738"/>
              <a:gd name="T6" fmla="*/ 624 w 738"/>
              <a:gd name="T7" fmla="*/ 249 h 738"/>
              <a:gd name="T8" fmla="*/ 677 w 738"/>
              <a:gd name="T9" fmla="*/ 167 h 738"/>
              <a:gd name="T10" fmla="*/ 621 w 738"/>
              <a:gd name="T11" fmla="*/ 99 h 738"/>
              <a:gd name="T12" fmla="*/ 530 w 738"/>
              <a:gd name="T13" fmla="*/ 137 h 738"/>
              <a:gd name="T14" fmla="*/ 468 w 738"/>
              <a:gd name="T15" fmla="*/ 104 h 738"/>
              <a:gd name="T16" fmla="*/ 447 w 738"/>
              <a:gd name="T17" fmla="*/ 8 h 738"/>
              <a:gd name="T18" fmla="*/ 360 w 738"/>
              <a:gd name="T19" fmla="*/ 0 h 738"/>
              <a:gd name="T20" fmla="*/ 322 w 738"/>
              <a:gd name="T21" fmla="*/ 90 h 738"/>
              <a:gd name="T22" fmla="*/ 252 w 738"/>
              <a:gd name="T23" fmla="*/ 112 h 738"/>
              <a:gd name="T24" fmla="*/ 169 w 738"/>
              <a:gd name="T25" fmla="*/ 58 h 738"/>
              <a:gd name="T26" fmla="*/ 102 w 738"/>
              <a:gd name="T27" fmla="*/ 114 h 738"/>
              <a:gd name="T28" fmla="*/ 139 w 738"/>
              <a:gd name="T29" fmla="*/ 205 h 738"/>
              <a:gd name="T30" fmla="*/ 105 w 738"/>
              <a:gd name="T31" fmla="*/ 270 h 738"/>
              <a:gd name="T32" fmla="*/ 8 w 738"/>
              <a:gd name="T33" fmla="*/ 291 h 738"/>
              <a:gd name="T34" fmla="*/ 0 w 738"/>
              <a:gd name="T35" fmla="*/ 379 h 738"/>
              <a:gd name="T36" fmla="*/ 92 w 738"/>
              <a:gd name="T37" fmla="*/ 417 h 738"/>
              <a:gd name="T38" fmla="*/ 113 w 738"/>
              <a:gd name="T39" fmla="*/ 485 h 738"/>
              <a:gd name="T40" fmla="*/ 59 w 738"/>
              <a:gd name="T41" fmla="*/ 569 h 738"/>
              <a:gd name="T42" fmla="*/ 115 w 738"/>
              <a:gd name="T43" fmla="*/ 637 h 738"/>
              <a:gd name="T44" fmla="*/ 208 w 738"/>
              <a:gd name="T45" fmla="*/ 599 h 738"/>
              <a:gd name="T46" fmla="*/ 269 w 738"/>
              <a:gd name="T47" fmla="*/ 631 h 738"/>
              <a:gd name="T48" fmla="*/ 290 w 738"/>
              <a:gd name="T49" fmla="*/ 729 h 738"/>
              <a:gd name="T50" fmla="*/ 378 w 738"/>
              <a:gd name="T51" fmla="*/ 738 h 738"/>
              <a:gd name="T52" fmla="*/ 417 w 738"/>
              <a:gd name="T53" fmla="*/ 645 h 738"/>
              <a:gd name="T54" fmla="*/ 484 w 738"/>
              <a:gd name="T55" fmla="*/ 625 h 738"/>
              <a:gd name="T56" fmla="*/ 568 w 738"/>
              <a:gd name="T57" fmla="*/ 679 h 738"/>
              <a:gd name="T58" fmla="*/ 636 w 738"/>
              <a:gd name="T59" fmla="*/ 623 h 738"/>
              <a:gd name="T60" fmla="*/ 599 w 738"/>
              <a:gd name="T61" fmla="*/ 531 h 738"/>
              <a:gd name="T62" fmla="*/ 633 w 738"/>
              <a:gd name="T63" fmla="*/ 465 h 738"/>
              <a:gd name="T64" fmla="*/ 730 w 738"/>
              <a:gd name="T65" fmla="*/ 444 h 738"/>
              <a:gd name="T66" fmla="*/ 503 w 738"/>
              <a:gd name="T67" fmla="*/ 401 h 738"/>
              <a:gd name="T68" fmla="*/ 369 w 738"/>
              <a:gd name="T69" fmla="*/ 505 h 738"/>
              <a:gd name="T70" fmla="*/ 369 w 738"/>
              <a:gd name="T71" fmla="*/ 505 h 738"/>
              <a:gd name="T72" fmla="*/ 335 w 738"/>
              <a:gd name="T73" fmla="*/ 502 h 738"/>
              <a:gd name="T74" fmla="*/ 234 w 738"/>
              <a:gd name="T75" fmla="*/ 334 h 738"/>
              <a:gd name="T76" fmla="*/ 369 w 738"/>
              <a:gd name="T77" fmla="*/ 229 h 738"/>
              <a:gd name="T78" fmla="*/ 403 w 738"/>
              <a:gd name="T79" fmla="*/ 233 h 738"/>
              <a:gd name="T80" fmla="*/ 488 w 738"/>
              <a:gd name="T81" fmla="*/ 297 h 738"/>
              <a:gd name="T82" fmla="*/ 503 w 738"/>
              <a:gd name="T83" fmla="*/ 401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8" h="738">
                <a:moveTo>
                  <a:pt x="730" y="444"/>
                </a:moveTo>
                <a:cubicBezTo>
                  <a:pt x="738" y="357"/>
                  <a:pt x="738" y="357"/>
                  <a:pt x="738" y="357"/>
                </a:cubicBezTo>
                <a:cubicBezTo>
                  <a:pt x="646" y="318"/>
                  <a:pt x="646" y="318"/>
                  <a:pt x="646" y="318"/>
                </a:cubicBezTo>
                <a:cubicBezTo>
                  <a:pt x="642" y="294"/>
                  <a:pt x="635" y="271"/>
                  <a:pt x="624" y="249"/>
                </a:cubicBezTo>
                <a:cubicBezTo>
                  <a:pt x="677" y="167"/>
                  <a:pt x="677" y="167"/>
                  <a:pt x="677" y="167"/>
                </a:cubicBezTo>
                <a:cubicBezTo>
                  <a:pt x="621" y="99"/>
                  <a:pt x="621" y="99"/>
                  <a:pt x="621" y="99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511" y="124"/>
                  <a:pt x="490" y="113"/>
                  <a:pt x="468" y="104"/>
                </a:cubicBezTo>
                <a:cubicBezTo>
                  <a:pt x="447" y="8"/>
                  <a:pt x="447" y="8"/>
                  <a:pt x="447" y="8"/>
                </a:cubicBezTo>
                <a:cubicBezTo>
                  <a:pt x="360" y="0"/>
                  <a:pt x="360" y="0"/>
                  <a:pt x="360" y="0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298" y="94"/>
                  <a:pt x="274" y="102"/>
                  <a:pt x="252" y="112"/>
                </a:cubicBezTo>
                <a:cubicBezTo>
                  <a:pt x="169" y="58"/>
                  <a:pt x="169" y="58"/>
                  <a:pt x="169" y="58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39" y="205"/>
                  <a:pt x="139" y="205"/>
                  <a:pt x="139" y="205"/>
                </a:cubicBezTo>
                <a:cubicBezTo>
                  <a:pt x="125" y="225"/>
                  <a:pt x="113" y="247"/>
                  <a:pt x="105" y="270"/>
                </a:cubicBezTo>
                <a:cubicBezTo>
                  <a:pt x="8" y="291"/>
                  <a:pt x="8" y="291"/>
                  <a:pt x="8" y="291"/>
                </a:cubicBezTo>
                <a:cubicBezTo>
                  <a:pt x="0" y="379"/>
                  <a:pt x="0" y="379"/>
                  <a:pt x="0" y="379"/>
                </a:cubicBezTo>
                <a:cubicBezTo>
                  <a:pt x="92" y="417"/>
                  <a:pt x="92" y="417"/>
                  <a:pt x="92" y="417"/>
                </a:cubicBezTo>
                <a:cubicBezTo>
                  <a:pt x="96" y="441"/>
                  <a:pt x="103" y="464"/>
                  <a:pt x="113" y="485"/>
                </a:cubicBezTo>
                <a:cubicBezTo>
                  <a:pt x="59" y="569"/>
                  <a:pt x="59" y="569"/>
                  <a:pt x="59" y="569"/>
                </a:cubicBezTo>
                <a:cubicBezTo>
                  <a:pt x="115" y="637"/>
                  <a:pt x="115" y="637"/>
                  <a:pt x="115" y="637"/>
                </a:cubicBezTo>
                <a:cubicBezTo>
                  <a:pt x="208" y="599"/>
                  <a:pt x="208" y="599"/>
                  <a:pt x="208" y="599"/>
                </a:cubicBezTo>
                <a:cubicBezTo>
                  <a:pt x="226" y="612"/>
                  <a:pt x="247" y="623"/>
                  <a:pt x="269" y="631"/>
                </a:cubicBezTo>
                <a:cubicBezTo>
                  <a:pt x="290" y="729"/>
                  <a:pt x="290" y="729"/>
                  <a:pt x="290" y="729"/>
                </a:cubicBezTo>
                <a:cubicBezTo>
                  <a:pt x="378" y="738"/>
                  <a:pt x="378" y="738"/>
                  <a:pt x="378" y="738"/>
                </a:cubicBezTo>
                <a:cubicBezTo>
                  <a:pt x="417" y="645"/>
                  <a:pt x="417" y="645"/>
                  <a:pt x="417" y="645"/>
                </a:cubicBezTo>
                <a:cubicBezTo>
                  <a:pt x="440" y="641"/>
                  <a:pt x="463" y="634"/>
                  <a:pt x="484" y="625"/>
                </a:cubicBezTo>
                <a:cubicBezTo>
                  <a:pt x="568" y="679"/>
                  <a:pt x="568" y="679"/>
                  <a:pt x="568" y="679"/>
                </a:cubicBezTo>
                <a:cubicBezTo>
                  <a:pt x="636" y="623"/>
                  <a:pt x="636" y="623"/>
                  <a:pt x="636" y="623"/>
                </a:cubicBezTo>
                <a:cubicBezTo>
                  <a:pt x="599" y="531"/>
                  <a:pt x="599" y="531"/>
                  <a:pt x="599" y="531"/>
                </a:cubicBezTo>
                <a:cubicBezTo>
                  <a:pt x="613" y="511"/>
                  <a:pt x="624" y="489"/>
                  <a:pt x="633" y="465"/>
                </a:cubicBezTo>
                <a:lnTo>
                  <a:pt x="730" y="444"/>
                </a:lnTo>
                <a:close/>
                <a:moveTo>
                  <a:pt x="503" y="401"/>
                </a:moveTo>
                <a:cubicBezTo>
                  <a:pt x="488" y="463"/>
                  <a:pt x="433" y="505"/>
                  <a:pt x="369" y="505"/>
                </a:cubicBezTo>
                <a:cubicBezTo>
                  <a:pt x="369" y="505"/>
                  <a:pt x="369" y="505"/>
                  <a:pt x="369" y="505"/>
                </a:cubicBezTo>
                <a:cubicBezTo>
                  <a:pt x="358" y="505"/>
                  <a:pt x="346" y="504"/>
                  <a:pt x="335" y="502"/>
                </a:cubicBezTo>
                <a:cubicBezTo>
                  <a:pt x="261" y="483"/>
                  <a:pt x="216" y="408"/>
                  <a:pt x="234" y="334"/>
                </a:cubicBezTo>
                <a:cubicBezTo>
                  <a:pt x="250" y="272"/>
                  <a:pt x="305" y="229"/>
                  <a:pt x="369" y="229"/>
                </a:cubicBezTo>
                <a:cubicBezTo>
                  <a:pt x="380" y="229"/>
                  <a:pt x="392" y="231"/>
                  <a:pt x="403" y="233"/>
                </a:cubicBezTo>
                <a:cubicBezTo>
                  <a:pt x="439" y="242"/>
                  <a:pt x="469" y="265"/>
                  <a:pt x="488" y="297"/>
                </a:cubicBezTo>
                <a:cubicBezTo>
                  <a:pt x="507" y="328"/>
                  <a:pt x="512" y="365"/>
                  <a:pt x="503" y="401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45"/>
          <p:cNvSpPr>
            <a:spLocks/>
          </p:cNvSpPr>
          <p:nvPr/>
        </p:nvSpPr>
        <p:spPr bwMode="auto">
          <a:xfrm>
            <a:off x="11454081" y="2284469"/>
            <a:ext cx="157738" cy="147879"/>
          </a:xfrm>
          <a:custGeom>
            <a:avLst/>
            <a:gdLst>
              <a:gd name="T0" fmla="*/ 128 w 202"/>
              <a:gd name="T1" fmla="*/ 3 h 189"/>
              <a:gd name="T2" fmla="*/ 104 w 202"/>
              <a:gd name="T3" fmla="*/ 0 h 189"/>
              <a:gd name="T4" fmla="*/ 13 w 202"/>
              <a:gd name="T5" fmla="*/ 71 h 189"/>
              <a:gd name="T6" fmla="*/ 82 w 202"/>
              <a:gd name="T7" fmla="*/ 186 h 189"/>
              <a:gd name="T8" fmla="*/ 105 w 202"/>
              <a:gd name="T9" fmla="*/ 189 h 189"/>
              <a:gd name="T10" fmla="*/ 196 w 202"/>
              <a:gd name="T11" fmla="*/ 117 h 189"/>
              <a:gd name="T12" fmla="*/ 186 w 202"/>
              <a:gd name="T13" fmla="*/ 46 h 189"/>
              <a:gd name="T14" fmla="*/ 128 w 202"/>
              <a:gd name="T15" fmla="*/ 3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2" h="189">
                <a:moveTo>
                  <a:pt x="128" y="3"/>
                </a:moveTo>
                <a:cubicBezTo>
                  <a:pt x="120" y="1"/>
                  <a:pt x="112" y="0"/>
                  <a:pt x="104" y="0"/>
                </a:cubicBezTo>
                <a:cubicBezTo>
                  <a:pt x="61" y="0"/>
                  <a:pt x="23" y="29"/>
                  <a:pt x="13" y="71"/>
                </a:cubicBezTo>
                <a:cubicBezTo>
                  <a:pt x="0" y="122"/>
                  <a:pt x="31" y="173"/>
                  <a:pt x="82" y="186"/>
                </a:cubicBezTo>
                <a:cubicBezTo>
                  <a:pt x="89" y="188"/>
                  <a:pt x="97" y="189"/>
                  <a:pt x="105" y="189"/>
                </a:cubicBezTo>
                <a:cubicBezTo>
                  <a:pt x="148" y="189"/>
                  <a:pt x="186" y="160"/>
                  <a:pt x="196" y="117"/>
                </a:cubicBezTo>
                <a:cubicBezTo>
                  <a:pt x="202" y="93"/>
                  <a:pt x="199" y="67"/>
                  <a:pt x="186" y="46"/>
                </a:cubicBezTo>
                <a:cubicBezTo>
                  <a:pt x="173" y="24"/>
                  <a:pt x="152" y="9"/>
                  <a:pt x="128" y="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6"/>
          <p:cNvSpPr>
            <a:spLocks noEditPoints="1"/>
          </p:cNvSpPr>
          <p:nvPr/>
        </p:nvSpPr>
        <p:spPr bwMode="auto">
          <a:xfrm>
            <a:off x="11172603" y="1998062"/>
            <a:ext cx="720695" cy="720695"/>
          </a:xfrm>
          <a:custGeom>
            <a:avLst/>
            <a:gdLst>
              <a:gd name="T0" fmla="*/ 730 w 738"/>
              <a:gd name="T1" fmla="*/ 445 h 738"/>
              <a:gd name="T2" fmla="*/ 738 w 738"/>
              <a:gd name="T3" fmla="*/ 357 h 738"/>
              <a:gd name="T4" fmla="*/ 647 w 738"/>
              <a:gd name="T5" fmla="*/ 319 h 738"/>
              <a:gd name="T6" fmla="*/ 625 w 738"/>
              <a:gd name="T7" fmla="*/ 250 h 738"/>
              <a:gd name="T8" fmla="*/ 678 w 738"/>
              <a:gd name="T9" fmla="*/ 168 h 738"/>
              <a:gd name="T10" fmla="*/ 622 w 738"/>
              <a:gd name="T11" fmla="*/ 100 h 738"/>
              <a:gd name="T12" fmla="*/ 530 w 738"/>
              <a:gd name="T13" fmla="*/ 137 h 738"/>
              <a:gd name="T14" fmla="*/ 469 w 738"/>
              <a:gd name="T15" fmla="*/ 105 h 738"/>
              <a:gd name="T16" fmla="*/ 448 w 738"/>
              <a:gd name="T17" fmla="*/ 9 h 738"/>
              <a:gd name="T18" fmla="*/ 360 w 738"/>
              <a:gd name="T19" fmla="*/ 0 h 738"/>
              <a:gd name="T20" fmla="*/ 322 w 738"/>
              <a:gd name="T21" fmla="*/ 91 h 738"/>
              <a:gd name="T22" fmla="*/ 253 w 738"/>
              <a:gd name="T23" fmla="*/ 112 h 738"/>
              <a:gd name="T24" fmla="*/ 170 w 738"/>
              <a:gd name="T25" fmla="*/ 59 h 738"/>
              <a:gd name="T26" fmla="*/ 102 w 738"/>
              <a:gd name="T27" fmla="*/ 115 h 738"/>
              <a:gd name="T28" fmla="*/ 139 w 738"/>
              <a:gd name="T29" fmla="*/ 206 h 738"/>
              <a:gd name="T30" fmla="*/ 105 w 738"/>
              <a:gd name="T31" fmla="*/ 271 h 738"/>
              <a:gd name="T32" fmla="*/ 8 w 738"/>
              <a:gd name="T33" fmla="*/ 292 h 738"/>
              <a:gd name="T34" fmla="*/ 0 w 738"/>
              <a:gd name="T35" fmla="*/ 379 h 738"/>
              <a:gd name="T36" fmla="*/ 92 w 738"/>
              <a:gd name="T37" fmla="*/ 418 h 738"/>
              <a:gd name="T38" fmla="*/ 113 w 738"/>
              <a:gd name="T39" fmla="*/ 486 h 738"/>
              <a:gd name="T40" fmla="*/ 59 w 738"/>
              <a:gd name="T41" fmla="*/ 570 h 738"/>
              <a:gd name="T42" fmla="*/ 116 w 738"/>
              <a:gd name="T43" fmla="*/ 637 h 738"/>
              <a:gd name="T44" fmla="*/ 208 w 738"/>
              <a:gd name="T45" fmla="*/ 599 h 738"/>
              <a:gd name="T46" fmla="*/ 270 w 738"/>
              <a:gd name="T47" fmla="*/ 632 h 738"/>
              <a:gd name="T48" fmla="*/ 291 w 738"/>
              <a:gd name="T49" fmla="*/ 730 h 738"/>
              <a:gd name="T50" fmla="*/ 379 w 738"/>
              <a:gd name="T51" fmla="*/ 738 h 738"/>
              <a:gd name="T52" fmla="*/ 417 w 738"/>
              <a:gd name="T53" fmla="*/ 646 h 738"/>
              <a:gd name="T54" fmla="*/ 485 w 738"/>
              <a:gd name="T55" fmla="*/ 625 h 738"/>
              <a:gd name="T56" fmla="*/ 569 w 738"/>
              <a:gd name="T57" fmla="*/ 680 h 738"/>
              <a:gd name="T58" fmla="*/ 637 w 738"/>
              <a:gd name="T59" fmla="*/ 623 h 738"/>
              <a:gd name="T60" fmla="*/ 599 w 738"/>
              <a:gd name="T61" fmla="*/ 532 h 738"/>
              <a:gd name="T62" fmla="*/ 634 w 738"/>
              <a:gd name="T63" fmla="*/ 466 h 738"/>
              <a:gd name="T64" fmla="*/ 730 w 738"/>
              <a:gd name="T65" fmla="*/ 445 h 738"/>
              <a:gd name="T66" fmla="*/ 504 w 738"/>
              <a:gd name="T67" fmla="*/ 402 h 738"/>
              <a:gd name="T68" fmla="*/ 370 w 738"/>
              <a:gd name="T69" fmla="*/ 507 h 738"/>
              <a:gd name="T70" fmla="*/ 336 w 738"/>
              <a:gd name="T71" fmla="*/ 503 h 738"/>
              <a:gd name="T72" fmla="*/ 235 w 738"/>
              <a:gd name="T73" fmla="*/ 335 h 738"/>
              <a:gd name="T74" fmla="*/ 369 w 738"/>
              <a:gd name="T75" fmla="*/ 230 h 738"/>
              <a:gd name="T76" fmla="*/ 403 w 738"/>
              <a:gd name="T77" fmla="*/ 234 h 738"/>
              <a:gd name="T78" fmla="*/ 488 w 738"/>
              <a:gd name="T79" fmla="*/ 297 h 738"/>
              <a:gd name="T80" fmla="*/ 504 w 738"/>
              <a:gd name="T81" fmla="*/ 40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38" h="738">
                <a:moveTo>
                  <a:pt x="730" y="445"/>
                </a:moveTo>
                <a:cubicBezTo>
                  <a:pt x="738" y="357"/>
                  <a:pt x="738" y="357"/>
                  <a:pt x="738" y="357"/>
                </a:cubicBezTo>
                <a:cubicBezTo>
                  <a:pt x="647" y="319"/>
                  <a:pt x="647" y="319"/>
                  <a:pt x="647" y="319"/>
                </a:cubicBezTo>
                <a:cubicBezTo>
                  <a:pt x="643" y="295"/>
                  <a:pt x="635" y="272"/>
                  <a:pt x="625" y="250"/>
                </a:cubicBezTo>
                <a:cubicBezTo>
                  <a:pt x="678" y="168"/>
                  <a:pt x="678" y="168"/>
                  <a:pt x="678" y="168"/>
                </a:cubicBezTo>
                <a:cubicBezTo>
                  <a:pt x="622" y="100"/>
                  <a:pt x="622" y="100"/>
                  <a:pt x="622" y="100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512" y="124"/>
                  <a:pt x="491" y="113"/>
                  <a:pt x="469" y="105"/>
                </a:cubicBezTo>
                <a:cubicBezTo>
                  <a:pt x="448" y="9"/>
                  <a:pt x="448" y="9"/>
                  <a:pt x="448" y="9"/>
                </a:cubicBezTo>
                <a:cubicBezTo>
                  <a:pt x="360" y="0"/>
                  <a:pt x="360" y="0"/>
                  <a:pt x="360" y="0"/>
                </a:cubicBezTo>
                <a:cubicBezTo>
                  <a:pt x="322" y="91"/>
                  <a:pt x="322" y="91"/>
                  <a:pt x="322" y="91"/>
                </a:cubicBezTo>
                <a:cubicBezTo>
                  <a:pt x="298" y="95"/>
                  <a:pt x="275" y="102"/>
                  <a:pt x="253" y="112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39" y="206"/>
                  <a:pt x="139" y="206"/>
                  <a:pt x="139" y="206"/>
                </a:cubicBezTo>
                <a:cubicBezTo>
                  <a:pt x="125" y="226"/>
                  <a:pt x="114" y="247"/>
                  <a:pt x="105" y="271"/>
                </a:cubicBezTo>
                <a:cubicBezTo>
                  <a:pt x="8" y="292"/>
                  <a:pt x="8" y="292"/>
                  <a:pt x="8" y="292"/>
                </a:cubicBezTo>
                <a:cubicBezTo>
                  <a:pt x="0" y="379"/>
                  <a:pt x="0" y="379"/>
                  <a:pt x="0" y="379"/>
                </a:cubicBezTo>
                <a:cubicBezTo>
                  <a:pt x="92" y="418"/>
                  <a:pt x="92" y="418"/>
                  <a:pt x="92" y="418"/>
                </a:cubicBezTo>
                <a:cubicBezTo>
                  <a:pt x="97" y="441"/>
                  <a:pt x="104" y="464"/>
                  <a:pt x="113" y="486"/>
                </a:cubicBezTo>
                <a:cubicBezTo>
                  <a:pt x="59" y="570"/>
                  <a:pt x="59" y="570"/>
                  <a:pt x="59" y="570"/>
                </a:cubicBezTo>
                <a:cubicBezTo>
                  <a:pt x="116" y="637"/>
                  <a:pt x="116" y="637"/>
                  <a:pt x="116" y="637"/>
                </a:cubicBezTo>
                <a:cubicBezTo>
                  <a:pt x="208" y="599"/>
                  <a:pt x="208" y="599"/>
                  <a:pt x="208" y="599"/>
                </a:cubicBezTo>
                <a:cubicBezTo>
                  <a:pt x="227" y="612"/>
                  <a:pt x="248" y="623"/>
                  <a:pt x="270" y="632"/>
                </a:cubicBezTo>
                <a:cubicBezTo>
                  <a:pt x="291" y="730"/>
                  <a:pt x="291" y="730"/>
                  <a:pt x="291" y="730"/>
                </a:cubicBezTo>
                <a:cubicBezTo>
                  <a:pt x="379" y="738"/>
                  <a:pt x="379" y="738"/>
                  <a:pt x="379" y="738"/>
                </a:cubicBezTo>
                <a:cubicBezTo>
                  <a:pt x="417" y="646"/>
                  <a:pt x="417" y="646"/>
                  <a:pt x="417" y="646"/>
                </a:cubicBezTo>
                <a:cubicBezTo>
                  <a:pt x="441" y="642"/>
                  <a:pt x="463" y="635"/>
                  <a:pt x="485" y="625"/>
                </a:cubicBezTo>
                <a:cubicBezTo>
                  <a:pt x="569" y="680"/>
                  <a:pt x="569" y="680"/>
                  <a:pt x="569" y="680"/>
                </a:cubicBezTo>
                <a:cubicBezTo>
                  <a:pt x="637" y="623"/>
                  <a:pt x="637" y="623"/>
                  <a:pt x="637" y="623"/>
                </a:cubicBezTo>
                <a:cubicBezTo>
                  <a:pt x="599" y="532"/>
                  <a:pt x="599" y="532"/>
                  <a:pt x="599" y="532"/>
                </a:cubicBezTo>
                <a:cubicBezTo>
                  <a:pt x="613" y="512"/>
                  <a:pt x="625" y="490"/>
                  <a:pt x="634" y="466"/>
                </a:cubicBezTo>
                <a:lnTo>
                  <a:pt x="730" y="445"/>
                </a:lnTo>
                <a:close/>
                <a:moveTo>
                  <a:pt x="504" y="402"/>
                </a:moveTo>
                <a:cubicBezTo>
                  <a:pt x="489" y="464"/>
                  <a:pt x="433" y="507"/>
                  <a:pt x="370" y="507"/>
                </a:cubicBezTo>
                <a:cubicBezTo>
                  <a:pt x="358" y="507"/>
                  <a:pt x="347" y="506"/>
                  <a:pt x="336" y="503"/>
                </a:cubicBezTo>
                <a:cubicBezTo>
                  <a:pt x="262" y="484"/>
                  <a:pt x="217" y="409"/>
                  <a:pt x="235" y="335"/>
                </a:cubicBezTo>
                <a:cubicBezTo>
                  <a:pt x="251" y="273"/>
                  <a:pt x="306" y="230"/>
                  <a:pt x="369" y="230"/>
                </a:cubicBezTo>
                <a:cubicBezTo>
                  <a:pt x="381" y="230"/>
                  <a:pt x="392" y="231"/>
                  <a:pt x="403" y="234"/>
                </a:cubicBezTo>
                <a:cubicBezTo>
                  <a:pt x="439" y="243"/>
                  <a:pt x="469" y="265"/>
                  <a:pt x="488" y="297"/>
                </a:cubicBezTo>
                <a:cubicBezTo>
                  <a:pt x="508" y="329"/>
                  <a:pt x="513" y="366"/>
                  <a:pt x="504" y="4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247"/>
          <p:cNvSpPr>
            <a:spLocks noEditPoints="1"/>
          </p:cNvSpPr>
          <p:nvPr/>
        </p:nvSpPr>
        <p:spPr bwMode="auto">
          <a:xfrm>
            <a:off x="9066872" y="2502488"/>
            <a:ext cx="488253" cy="487023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248"/>
          <p:cNvSpPr>
            <a:spLocks noEditPoints="1"/>
          </p:cNvSpPr>
          <p:nvPr/>
        </p:nvSpPr>
        <p:spPr bwMode="auto">
          <a:xfrm>
            <a:off x="10610769" y="3329293"/>
            <a:ext cx="559585" cy="562044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rgbClr val="358F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249"/>
          <p:cNvSpPr>
            <a:spLocks noEditPoints="1"/>
          </p:cNvSpPr>
          <p:nvPr/>
        </p:nvSpPr>
        <p:spPr bwMode="auto">
          <a:xfrm>
            <a:off x="10436433" y="1810723"/>
            <a:ext cx="354198" cy="35419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50"/>
          <p:cNvSpPr>
            <a:spLocks noEditPoints="1"/>
          </p:cNvSpPr>
          <p:nvPr/>
        </p:nvSpPr>
        <p:spPr bwMode="auto">
          <a:xfrm>
            <a:off x="10023436" y="4840711"/>
            <a:ext cx="334521" cy="335750"/>
          </a:xfrm>
          <a:custGeom>
            <a:avLst/>
            <a:gdLst>
              <a:gd name="T0" fmla="*/ 171 w 343"/>
              <a:gd name="T1" fmla="*/ 343 h 343"/>
              <a:gd name="T2" fmla="*/ 0 w 343"/>
              <a:gd name="T3" fmla="*/ 171 h 343"/>
              <a:gd name="T4" fmla="*/ 171 w 343"/>
              <a:gd name="T5" fmla="*/ 0 h 343"/>
              <a:gd name="T6" fmla="*/ 343 w 343"/>
              <a:gd name="T7" fmla="*/ 171 h 343"/>
              <a:gd name="T8" fmla="*/ 171 w 343"/>
              <a:gd name="T9" fmla="*/ 343 h 343"/>
              <a:gd name="T10" fmla="*/ 171 w 343"/>
              <a:gd name="T11" fmla="*/ 100 h 343"/>
              <a:gd name="T12" fmla="*/ 100 w 343"/>
              <a:gd name="T13" fmla="*/ 171 h 343"/>
              <a:gd name="T14" fmla="*/ 171 w 343"/>
              <a:gd name="T15" fmla="*/ 243 h 343"/>
              <a:gd name="T16" fmla="*/ 243 w 343"/>
              <a:gd name="T17" fmla="*/ 171 h 343"/>
              <a:gd name="T18" fmla="*/ 171 w 343"/>
              <a:gd name="T19" fmla="*/ 10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3" h="343">
                <a:moveTo>
                  <a:pt x="171" y="343"/>
                </a:moveTo>
                <a:cubicBezTo>
                  <a:pt x="77" y="343"/>
                  <a:pt x="0" y="266"/>
                  <a:pt x="0" y="171"/>
                </a:cubicBezTo>
                <a:cubicBezTo>
                  <a:pt x="0" y="77"/>
                  <a:pt x="77" y="0"/>
                  <a:pt x="171" y="0"/>
                </a:cubicBezTo>
                <a:cubicBezTo>
                  <a:pt x="266" y="0"/>
                  <a:pt x="343" y="77"/>
                  <a:pt x="343" y="171"/>
                </a:cubicBezTo>
                <a:cubicBezTo>
                  <a:pt x="343" y="266"/>
                  <a:pt x="266" y="343"/>
                  <a:pt x="171" y="343"/>
                </a:cubicBezTo>
                <a:close/>
                <a:moveTo>
                  <a:pt x="171" y="100"/>
                </a:moveTo>
                <a:cubicBezTo>
                  <a:pt x="132" y="100"/>
                  <a:pt x="100" y="132"/>
                  <a:pt x="100" y="171"/>
                </a:cubicBezTo>
                <a:cubicBezTo>
                  <a:pt x="100" y="211"/>
                  <a:pt x="132" y="243"/>
                  <a:pt x="171" y="243"/>
                </a:cubicBezTo>
                <a:cubicBezTo>
                  <a:pt x="211" y="243"/>
                  <a:pt x="243" y="211"/>
                  <a:pt x="243" y="171"/>
                </a:cubicBezTo>
                <a:cubicBezTo>
                  <a:pt x="243" y="132"/>
                  <a:pt x="211" y="100"/>
                  <a:pt x="171" y="10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241"/>
          <p:cNvSpPr>
            <a:spLocks noEditPoints="1"/>
          </p:cNvSpPr>
          <p:nvPr/>
        </p:nvSpPr>
        <p:spPr bwMode="auto">
          <a:xfrm rot="446566">
            <a:off x="8672092" y="3625996"/>
            <a:ext cx="1303647" cy="1303647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249"/>
          <p:cNvSpPr>
            <a:spLocks noEditPoints="1"/>
          </p:cNvSpPr>
          <p:nvPr/>
        </p:nvSpPr>
        <p:spPr bwMode="auto">
          <a:xfrm>
            <a:off x="9146659" y="4100720"/>
            <a:ext cx="354198" cy="35419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77647" y="38661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 smtClean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图形化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46356" y="21907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 smtClean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条件审批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51689" y="388288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串行审批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262183" y="161078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1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流程代理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953763" y="437563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并行审批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257279" y="207793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1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流程提醒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855759" y="29101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 smtClean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动态配置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577647" y="310457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自定义</a:t>
            </a:r>
            <a:endParaRPr lang="zh-CN" altLang="en-US" sz="1200" kern="0" dirty="0" smtClean="0">
              <a:solidFill>
                <a:srgbClr val="197E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</a:endParaRPr>
          </a:p>
        </p:txBody>
      </p:sp>
      <p:cxnSp>
        <p:nvCxnSpPr>
          <p:cNvPr id="30" name="直接连接符 3"/>
          <p:cNvCxnSpPr>
            <a:cxnSpLocks noChangeShapeType="1"/>
          </p:cNvCxnSpPr>
          <p:nvPr/>
        </p:nvCxnSpPr>
        <p:spPr bwMode="auto">
          <a:xfrm flipV="1">
            <a:off x="1748359" y="1597311"/>
            <a:ext cx="1504950" cy="2016125"/>
          </a:xfrm>
          <a:prstGeom prst="line">
            <a:avLst/>
          </a:prstGeom>
          <a:noFill/>
          <a:ln w="76200" cap="rnd" algn="ctr">
            <a:solidFill>
              <a:srgbClr val="358F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4"/>
          <p:cNvCxnSpPr>
            <a:cxnSpLocks noChangeShapeType="1"/>
          </p:cNvCxnSpPr>
          <p:nvPr/>
        </p:nvCxnSpPr>
        <p:spPr bwMode="auto">
          <a:xfrm flipV="1">
            <a:off x="1748359" y="2568861"/>
            <a:ext cx="2833106" cy="1044575"/>
          </a:xfrm>
          <a:prstGeom prst="line">
            <a:avLst/>
          </a:prstGeom>
          <a:noFill/>
          <a:ln w="76200" cap="rnd" algn="ctr">
            <a:solidFill>
              <a:srgbClr val="358F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5"/>
          <p:cNvCxnSpPr>
            <a:cxnSpLocks noChangeShapeType="1"/>
          </p:cNvCxnSpPr>
          <p:nvPr/>
        </p:nvCxnSpPr>
        <p:spPr bwMode="auto">
          <a:xfrm>
            <a:off x="1748359" y="3613436"/>
            <a:ext cx="2438400" cy="0"/>
          </a:xfrm>
          <a:prstGeom prst="line">
            <a:avLst/>
          </a:prstGeom>
          <a:noFill/>
          <a:ln w="76200" cap="rnd" algn="ctr">
            <a:solidFill>
              <a:srgbClr val="358F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6"/>
          <p:cNvCxnSpPr>
            <a:cxnSpLocks noChangeShapeType="1"/>
          </p:cNvCxnSpPr>
          <p:nvPr/>
        </p:nvCxnSpPr>
        <p:spPr bwMode="auto">
          <a:xfrm>
            <a:off x="1748359" y="3613436"/>
            <a:ext cx="3609975" cy="1135063"/>
          </a:xfrm>
          <a:prstGeom prst="line">
            <a:avLst/>
          </a:prstGeom>
          <a:noFill/>
          <a:ln w="76200" cap="rnd" algn="ctr">
            <a:solidFill>
              <a:srgbClr val="358F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7"/>
          <p:cNvCxnSpPr>
            <a:cxnSpLocks noChangeShapeType="1"/>
          </p:cNvCxnSpPr>
          <p:nvPr/>
        </p:nvCxnSpPr>
        <p:spPr bwMode="auto">
          <a:xfrm>
            <a:off x="1748359" y="3635661"/>
            <a:ext cx="1504950" cy="2073275"/>
          </a:xfrm>
          <a:prstGeom prst="line">
            <a:avLst/>
          </a:prstGeom>
          <a:noFill/>
          <a:ln w="76200" cap="rnd" algn="ctr">
            <a:solidFill>
              <a:srgbClr val="358F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椭圆 35"/>
          <p:cNvSpPr/>
          <p:nvPr/>
        </p:nvSpPr>
        <p:spPr>
          <a:xfrm>
            <a:off x="2773884" y="1317911"/>
            <a:ext cx="838200" cy="838200"/>
          </a:xfrm>
          <a:prstGeom prst="ellipse">
            <a:avLst/>
          </a:prstGeom>
          <a:solidFill>
            <a:srgbClr val="358FCB"/>
          </a:solidFill>
          <a:ln w="25400" cap="flat" cmpd="sng" algn="ctr">
            <a:noFill/>
            <a:prstDash val="solid"/>
          </a:ln>
          <a:effectLst>
            <a:outerShdw dist="889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767659" y="3194336"/>
            <a:ext cx="838200" cy="838200"/>
          </a:xfrm>
          <a:prstGeom prst="ellipse">
            <a:avLst/>
          </a:prstGeom>
          <a:solidFill>
            <a:srgbClr val="358FCB"/>
          </a:solidFill>
          <a:ln w="25400" cap="flat" cmpd="sng" algn="ctr">
            <a:noFill/>
            <a:prstDash val="solid"/>
          </a:ln>
          <a:effectLst>
            <a:outerShdw dist="889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834209" y="5210461"/>
            <a:ext cx="838200" cy="838200"/>
          </a:xfrm>
          <a:prstGeom prst="ellipse">
            <a:avLst/>
          </a:prstGeom>
          <a:solidFill>
            <a:srgbClr val="358FCB"/>
          </a:solidFill>
          <a:ln w="25400" cap="flat" cmpd="sng" algn="ctr">
            <a:noFill/>
            <a:prstDash val="solid"/>
          </a:ln>
          <a:effectLst>
            <a:outerShdw dist="889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17"/>
          <p:cNvSpPr txBox="1">
            <a:spLocks noChangeArrowheads="1"/>
          </p:cNvSpPr>
          <p:nvPr/>
        </p:nvSpPr>
        <p:spPr bwMode="auto">
          <a:xfrm>
            <a:off x="2986609" y="1363949"/>
            <a:ext cx="455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>
                <a:solidFill>
                  <a:srgbClr val="BBE0E3"/>
                </a:solidFill>
              </a:rPr>
              <a:t>1</a:t>
            </a:r>
            <a:endParaRPr lang="zh-CN" altLang="en-US" sz="3600" kern="0">
              <a:solidFill>
                <a:srgbClr val="BBE0E3"/>
              </a:solidFill>
            </a:endParaRPr>
          </a:p>
        </p:txBody>
      </p:sp>
      <p:grpSp>
        <p:nvGrpSpPr>
          <p:cNvPr id="42" name="组合 28"/>
          <p:cNvGrpSpPr>
            <a:grpSpLocks/>
          </p:cNvGrpSpPr>
          <p:nvPr/>
        </p:nvGrpSpPr>
        <p:grpSpPr bwMode="auto">
          <a:xfrm>
            <a:off x="3968732" y="2019539"/>
            <a:ext cx="838200" cy="838200"/>
            <a:chOff x="6228184" y="1798714"/>
            <a:chExt cx="838200" cy="838198"/>
          </a:xfrm>
        </p:grpSpPr>
        <p:sp>
          <p:nvSpPr>
            <p:cNvPr id="43" name="椭圆 42"/>
            <p:cNvSpPr/>
            <p:nvPr/>
          </p:nvSpPr>
          <p:spPr>
            <a:xfrm>
              <a:off x="6228184" y="1798714"/>
              <a:ext cx="838200" cy="838198"/>
            </a:xfrm>
            <a:prstGeom prst="ellipse">
              <a:avLst/>
            </a:prstGeom>
            <a:solidFill>
              <a:srgbClr val="358FCB"/>
            </a:solidFill>
            <a:ln w="25400" cap="flat" cmpd="sng" algn="ctr">
              <a:noFill/>
              <a:prstDash val="solid"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8"/>
            <p:cNvSpPr txBox="1">
              <a:spLocks noChangeArrowheads="1"/>
            </p:cNvSpPr>
            <p:nvPr/>
          </p:nvSpPr>
          <p:spPr bwMode="auto">
            <a:xfrm>
              <a:off x="6436146" y="1893964"/>
              <a:ext cx="455613" cy="647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u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C000"/>
                </a:buClr>
                <a:buSzPct val="50000"/>
                <a:buFont typeface="Wingdings" panose="05000000000000000000" pitchFamily="2" charset="2"/>
                <a:buChar char="u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0" dirty="0">
                  <a:solidFill>
                    <a:srgbClr val="BBE0E3"/>
                  </a:solidFill>
                </a:rPr>
                <a:t>2</a:t>
              </a:r>
              <a:endParaRPr lang="zh-CN" altLang="en-US" sz="3600" kern="0" dirty="0">
                <a:solidFill>
                  <a:srgbClr val="BBE0E3"/>
                </a:solidFill>
              </a:endParaRPr>
            </a:p>
          </p:txBody>
        </p:sp>
      </p:grpSp>
      <p:sp>
        <p:nvSpPr>
          <p:cNvPr id="45" name="文本框 19"/>
          <p:cNvSpPr txBox="1">
            <a:spLocks noChangeArrowheads="1"/>
          </p:cNvSpPr>
          <p:nvPr/>
        </p:nvSpPr>
        <p:spPr bwMode="auto">
          <a:xfrm>
            <a:off x="3985147" y="3289586"/>
            <a:ext cx="455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 dirty="0">
                <a:solidFill>
                  <a:srgbClr val="BBE0E3"/>
                </a:solidFill>
              </a:rPr>
              <a:t>3</a:t>
            </a:r>
            <a:endParaRPr lang="zh-CN" altLang="en-US" sz="3600" kern="0" dirty="0">
              <a:solidFill>
                <a:srgbClr val="BBE0E3"/>
              </a:solidFill>
            </a:endParaRPr>
          </a:p>
        </p:txBody>
      </p:sp>
      <p:grpSp>
        <p:nvGrpSpPr>
          <p:cNvPr id="46" name="组合 29"/>
          <p:cNvGrpSpPr>
            <a:grpSpLocks/>
          </p:cNvGrpSpPr>
          <p:nvPr/>
        </p:nvGrpSpPr>
        <p:grpSpPr bwMode="auto">
          <a:xfrm>
            <a:off x="5150372" y="4396074"/>
            <a:ext cx="838200" cy="838200"/>
            <a:chOff x="6616804" y="4300129"/>
            <a:chExt cx="838200" cy="838198"/>
          </a:xfrm>
        </p:grpSpPr>
        <p:sp>
          <p:nvSpPr>
            <p:cNvPr id="47" name="椭圆 46"/>
            <p:cNvSpPr/>
            <p:nvPr/>
          </p:nvSpPr>
          <p:spPr>
            <a:xfrm>
              <a:off x="6616804" y="4300129"/>
              <a:ext cx="838200" cy="838198"/>
            </a:xfrm>
            <a:prstGeom prst="ellipse">
              <a:avLst/>
            </a:prstGeom>
            <a:solidFill>
              <a:srgbClr val="358FCB"/>
            </a:solidFill>
            <a:ln w="25400" cap="flat" cmpd="sng" algn="ctr">
              <a:noFill/>
              <a:prstDash val="solid"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>
              <a:spLocks noChangeArrowheads="1"/>
            </p:cNvSpPr>
            <p:nvPr/>
          </p:nvSpPr>
          <p:spPr bwMode="auto">
            <a:xfrm>
              <a:off x="6831116" y="4395379"/>
              <a:ext cx="455613" cy="647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u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C000"/>
                </a:buClr>
                <a:buSzPct val="7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C000"/>
                </a:buClr>
                <a:buSzPct val="50000"/>
                <a:buFont typeface="Wingdings" panose="05000000000000000000" pitchFamily="2" charset="2"/>
                <a:buChar char="u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000"/>
                </a:buClr>
                <a:buSzPct val="30000"/>
                <a:buFont typeface="Wingdings" panose="05000000000000000000" pitchFamily="2" charset="2"/>
                <a:buChar char="p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0" dirty="0">
                  <a:solidFill>
                    <a:srgbClr val="BBE0E3"/>
                  </a:solidFill>
                </a:rPr>
                <a:t>4</a:t>
              </a:r>
              <a:endParaRPr lang="zh-CN" altLang="en-US" sz="3600" kern="0" dirty="0">
                <a:solidFill>
                  <a:srgbClr val="BBE0E3"/>
                </a:solidFill>
              </a:endParaRPr>
            </a:p>
          </p:txBody>
        </p:sp>
      </p:grpSp>
      <p:sp>
        <p:nvSpPr>
          <p:cNvPr id="49" name="文本框 48"/>
          <p:cNvSpPr txBox="1">
            <a:spLocks noChangeArrowheads="1"/>
          </p:cNvSpPr>
          <p:nvPr/>
        </p:nvSpPr>
        <p:spPr bwMode="auto">
          <a:xfrm>
            <a:off x="3058047" y="5304124"/>
            <a:ext cx="455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>
                <a:solidFill>
                  <a:srgbClr val="BBE0E3"/>
                </a:solidFill>
              </a:rPr>
              <a:t>5</a:t>
            </a:r>
            <a:endParaRPr lang="zh-CN" altLang="en-US" sz="3600" kern="0">
              <a:solidFill>
                <a:srgbClr val="BBE0E3"/>
              </a:solidFill>
            </a:endParaRPr>
          </a:p>
        </p:txBody>
      </p:sp>
      <p:sp>
        <p:nvSpPr>
          <p:cNvPr id="50" name="矩形 23"/>
          <p:cNvSpPr>
            <a:spLocks noChangeArrowheads="1"/>
          </p:cNvSpPr>
          <p:nvPr/>
        </p:nvSpPr>
        <p:spPr bwMode="auto">
          <a:xfrm>
            <a:off x="3642995" y="912146"/>
            <a:ext cx="2789238" cy="769441"/>
          </a:xfrm>
          <a:prstGeom prst="rect">
            <a:avLst/>
          </a:prstGeom>
          <a:solidFill>
            <a:srgbClr val="99FF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cs typeface="Arial" panose="020B0604020202020204" pitchFamily="34" charset="0"/>
              </a:rPr>
              <a:t>自定义，图形化</a:t>
            </a: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，可视化</a:t>
            </a:r>
            <a:endParaRPr lang="en-US" altLang="zh-CN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mtClean="0">
                <a:solidFill>
                  <a:srgbClr val="404040"/>
                </a:solidFill>
                <a:cs typeface="Arial" panose="020B0604020202020204" pitchFamily="34" charset="0"/>
              </a:rPr>
              <a:t>灵活</a:t>
            </a:r>
            <a:r>
              <a:rPr lang="zh-CN" altLang="en-US" dirty="0" smtClean="0">
                <a:solidFill>
                  <a:srgbClr val="404040"/>
                </a:solidFill>
                <a:cs typeface="Arial" panose="020B0604020202020204" pitchFamily="34" charset="0"/>
              </a:rPr>
              <a:t>配置工作流，支持图形化工具快速查看流程状态等</a:t>
            </a:r>
            <a:endParaRPr lang="en-US" altLang="zh-CN" dirty="0" smtClean="0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sp>
        <p:nvSpPr>
          <p:cNvPr id="51" name="矩形 24"/>
          <p:cNvSpPr>
            <a:spLocks noChangeArrowheads="1"/>
          </p:cNvSpPr>
          <p:nvPr/>
        </p:nvSpPr>
        <p:spPr bwMode="auto">
          <a:xfrm>
            <a:off x="4879252" y="2128403"/>
            <a:ext cx="2202133" cy="553998"/>
          </a:xfrm>
          <a:prstGeom prst="rect">
            <a:avLst/>
          </a:prstGeom>
          <a:solidFill>
            <a:srgbClr val="99FF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404040"/>
                </a:solidFill>
                <a:cs typeface="Arial" panose="020B0604020202020204" pitchFamily="34" charset="0"/>
              </a:rPr>
              <a:t>动态配置，</a:t>
            </a: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条件配置</a:t>
            </a:r>
            <a:endParaRPr lang="en-US" altLang="zh-CN" sz="1600" b="1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mtClean="0">
                <a:solidFill>
                  <a:srgbClr val="404040"/>
                </a:solidFill>
                <a:cs typeface="Arial" panose="020B0604020202020204" pitchFamily="34" charset="0"/>
              </a:rPr>
              <a:t>支持</a:t>
            </a:r>
            <a:r>
              <a:rPr lang="zh-CN" altLang="en-US">
                <a:solidFill>
                  <a:srgbClr val="404040"/>
                </a:solidFill>
                <a:cs typeface="Arial" panose="020B0604020202020204" pitchFamily="34" charset="0"/>
              </a:rPr>
              <a:t>按</a:t>
            </a:r>
            <a:r>
              <a:rPr lang="zh-CN" altLang="en-US" smtClean="0">
                <a:solidFill>
                  <a:srgbClr val="404040"/>
                </a:solidFill>
                <a:cs typeface="Arial" panose="020B0604020202020204" pitchFamily="34" charset="0"/>
              </a:rPr>
              <a:t>条件进行</a:t>
            </a:r>
            <a:r>
              <a:rPr lang="zh-CN" altLang="en-US" dirty="0">
                <a:solidFill>
                  <a:srgbClr val="404040"/>
                </a:solidFill>
                <a:cs typeface="Arial" panose="020B0604020202020204" pitchFamily="34" charset="0"/>
              </a:rPr>
              <a:t>不同</a:t>
            </a:r>
            <a:r>
              <a:rPr lang="zh-CN" altLang="en-US" dirty="0" smtClean="0">
                <a:solidFill>
                  <a:srgbClr val="404040"/>
                </a:solidFill>
                <a:cs typeface="Arial" panose="020B0604020202020204" pitchFamily="34" charset="0"/>
              </a:rPr>
              <a:t>流转</a:t>
            </a:r>
            <a:endParaRPr lang="en-US" altLang="zh-CN" dirty="0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sp>
        <p:nvSpPr>
          <p:cNvPr id="52" name="矩形 25"/>
          <p:cNvSpPr>
            <a:spLocks noChangeArrowheads="1"/>
          </p:cNvSpPr>
          <p:nvPr/>
        </p:nvSpPr>
        <p:spPr bwMode="auto">
          <a:xfrm>
            <a:off x="4690745" y="3378804"/>
            <a:ext cx="3327400" cy="553998"/>
          </a:xfrm>
          <a:prstGeom prst="rect">
            <a:avLst/>
          </a:prstGeom>
          <a:solidFill>
            <a:srgbClr val="99FF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404040"/>
                </a:solidFill>
                <a:cs typeface="Arial" panose="020B0604020202020204" pitchFamily="34" charset="0"/>
              </a:rPr>
              <a:t>流程代理，</a:t>
            </a:r>
            <a:r>
              <a:rPr lang="zh-CN" altLang="en-US" sz="1600" b="1">
                <a:solidFill>
                  <a:srgbClr val="404040"/>
                </a:solidFill>
                <a:cs typeface="Arial" panose="020B0604020202020204" pitchFamily="34" charset="0"/>
              </a:rPr>
              <a:t>流程</a:t>
            </a: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提醒</a:t>
            </a:r>
            <a:endParaRPr lang="en-US" altLang="zh-CN" sz="1600" b="1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mtClean="0">
                <a:solidFill>
                  <a:srgbClr val="404040"/>
                </a:solidFill>
                <a:cs typeface="Arial" panose="020B0604020202020204" pitchFamily="34" charset="0"/>
              </a:rPr>
              <a:t>支持</a:t>
            </a:r>
            <a:r>
              <a:rPr lang="zh-CN" altLang="en-US" dirty="0" smtClean="0">
                <a:solidFill>
                  <a:srgbClr val="404040"/>
                </a:solidFill>
                <a:cs typeface="Arial" panose="020B0604020202020204" pitchFamily="34" charset="0"/>
              </a:rPr>
              <a:t>设定流程代理人，支持用户提醒</a:t>
            </a:r>
            <a:endParaRPr lang="en-US" altLang="zh-CN" dirty="0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sp>
        <p:nvSpPr>
          <p:cNvPr id="53" name="矩形 26"/>
          <p:cNvSpPr>
            <a:spLocks noChangeArrowheads="1"/>
          </p:cNvSpPr>
          <p:nvPr/>
        </p:nvSpPr>
        <p:spPr bwMode="auto">
          <a:xfrm>
            <a:off x="6102691" y="4344743"/>
            <a:ext cx="2304173" cy="984885"/>
          </a:xfrm>
          <a:prstGeom prst="rect">
            <a:avLst/>
          </a:prstGeom>
          <a:solidFill>
            <a:srgbClr val="99FF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404040"/>
                </a:solidFill>
                <a:cs typeface="Arial" panose="020B0604020202020204" pitchFamily="34" charset="0"/>
              </a:rPr>
              <a:t>串行审批，</a:t>
            </a:r>
            <a:r>
              <a:rPr lang="zh-CN" altLang="en-US" sz="1600" b="1">
                <a:solidFill>
                  <a:srgbClr val="404040"/>
                </a:solidFill>
                <a:cs typeface="Arial" panose="020B0604020202020204" pitchFamily="34" charset="0"/>
              </a:rPr>
              <a:t>并行</a:t>
            </a: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审批</a:t>
            </a:r>
            <a:endParaRPr lang="en-US" altLang="zh-CN" sz="1600" b="1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mtClean="0">
                <a:solidFill>
                  <a:srgbClr val="404040"/>
                </a:solidFill>
                <a:cs typeface="Arial" panose="020B0604020202020204" pitchFamily="34" charset="0"/>
              </a:rPr>
              <a:t>支持</a:t>
            </a:r>
            <a:r>
              <a:rPr lang="zh-CN" altLang="en-US" dirty="0" smtClean="0">
                <a:solidFill>
                  <a:srgbClr val="404040"/>
                </a:solidFill>
                <a:cs typeface="Arial" panose="020B0604020202020204" pitchFamily="34" charset="0"/>
              </a:rPr>
              <a:t>按节点与阶段的逐步审批，支持某一节点的并行审批，互不影响</a:t>
            </a:r>
            <a:endParaRPr lang="zh-CN" altLang="en-US" dirty="0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sp>
        <p:nvSpPr>
          <p:cNvPr id="54" name="矩形 27"/>
          <p:cNvSpPr>
            <a:spLocks noChangeArrowheads="1"/>
          </p:cNvSpPr>
          <p:nvPr/>
        </p:nvSpPr>
        <p:spPr bwMode="auto">
          <a:xfrm>
            <a:off x="3768725" y="5475891"/>
            <a:ext cx="2794635" cy="830997"/>
          </a:xfrm>
          <a:prstGeom prst="rect">
            <a:avLst/>
          </a:prstGeom>
          <a:solidFill>
            <a:srgbClr val="99FF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流程会签；</a:t>
            </a:r>
            <a:endParaRPr lang="en-US" altLang="zh-CN" sz="1600" b="1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流程退回；</a:t>
            </a:r>
            <a:endParaRPr lang="en-US" altLang="zh-CN" sz="1600" b="1" smtClean="0">
              <a:solidFill>
                <a:srgbClr val="40404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smtClean="0">
                <a:solidFill>
                  <a:srgbClr val="404040"/>
                </a:solidFill>
                <a:cs typeface="Arial" panose="020B0604020202020204" pitchFamily="34" charset="0"/>
              </a:rPr>
              <a:t>流程抄送</a:t>
            </a:r>
            <a:r>
              <a:rPr lang="zh-CN" altLang="en-US" sz="1600" b="1">
                <a:solidFill>
                  <a:srgbClr val="404040"/>
                </a:solidFill>
                <a:cs typeface="Arial" panose="020B0604020202020204" pitchFamily="34" charset="0"/>
              </a:rPr>
              <a:t>转发</a:t>
            </a:r>
            <a:endParaRPr lang="en-US" altLang="zh-CN" sz="1600" b="1" dirty="0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sp>
        <p:nvSpPr>
          <p:cNvPr id="59" name="标题 1"/>
          <p:cNvSpPr>
            <a:spLocks noGrp="1"/>
          </p:cNvSpPr>
          <p:nvPr>
            <p:ph type="title"/>
          </p:nvPr>
        </p:nvSpPr>
        <p:spPr>
          <a:xfrm>
            <a:off x="268138" y="163903"/>
            <a:ext cx="10515600" cy="4905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工作流</a:t>
            </a:r>
            <a:r>
              <a:rPr lang="en-US" altLang="zh-CN" sz="280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支持灵活的配置，搭建健全的业务审批管理流程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12418" y="2441528"/>
            <a:ext cx="2222499" cy="2186346"/>
          </a:xfrm>
          <a:prstGeom prst="ellipse">
            <a:avLst/>
          </a:prstGeom>
          <a:solidFill>
            <a:srgbClr val="358FCB"/>
          </a:solidFill>
          <a:ln w="25400" cap="flat" cmpd="sng" algn="ctr">
            <a:noFill/>
            <a:prstDash val="solid"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17"/>
          <p:cNvSpPr>
            <a:spLocks noEditPoints="1"/>
          </p:cNvSpPr>
          <p:nvPr/>
        </p:nvSpPr>
        <p:spPr bwMode="auto">
          <a:xfrm>
            <a:off x="442465" y="3923322"/>
            <a:ext cx="411254" cy="394437"/>
          </a:xfrm>
          <a:custGeom>
            <a:avLst/>
            <a:gdLst>
              <a:gd name="T0" fmla="*/ 2147483646 w 2070"/>
              <a:gd name="T1" fmla="*/ 2147483646 h 2048"/>
              <a:gd name="T2" fmla="*/ 2147483646 w 2070"/>
              <a:gd name="T3" fmla="*/ 2147483646 h 2048"/>
              <a:gd name="T4" fmla="*/ 2147483646 w 2070"/>
              <a:gd name="T5" fmla="*/ 2147483646 h 2048"/>
              <a:gd name="T6" fmla="*/ 2147483646 w 2070"/>
              <a:gd name="T7" fmla="*/ 2147483646 h 2048"/>
              <a:gd name="T8" fmla="*/ 2147483646 w 2070"/>
              <a:gd name="T9" fmla="*/ 0 h 2048"/>
              <a:gd name="T10" fmla="*/ 2147483646 w 2070"/>
              <a:gd name="T11" fmla="*/ 2147483646 h 2048"/>
              <a:gd name="T12" fmla="*/ 2147483646 w 2070"/>
              <a:gd name="T13" fmla="*/ 2147483646 h 2048"/>
              <a:gd name="T14" fmla="*/ 2147483646 w 2070"/>
              <a:gd name="T15" fmla="*/ 2147483646 h 2048"/>
              <a:gd name="T16" fmla="*/ 2147483646 w 2070"/>
              <a:gd name="T17" fmla="*/ 2147483646 h 2048"/>
              <a:gd name="T18" fmla="*/ 2147483646 w 2070"/>
              <a:gd name="T19" fmla="*/ 2147483646 h 2048"/>
              <a:gd name="T20" fmla="*/ 2147483646 w 2070"/>
              <a:gd name="T21" fmla="*/ 2147483646 h 2048"/>
              <a:gd name="T22" fmla="*/ 2147483646 w 2070"/>
              <a:gd name="T23" fmla="*/ 2147483646 h 2048"/>
              <a:gd name="T24" fmla="*/ 2147483646 w 2070"/>
              <a:gd name="T25" fmla="*/ 2147483646 h 2048"/>
              <a:gd name="T26" fmla="*/ 2147483646 w 2070"/>
              <a:gd name="T27" fmla="*/ 2147483646 h 2048"/>
              <a:gd name="T28" fmla="*/ 2147483646 w 2070"/>
              <a:gd name="T29" fmla="*/ 2147483646 h 2048"/>
              <a:gd name="T30" fmla="*/ 2147483646 w 2070"/>
              <a:gd name="T31" fmla="*/ 2147483646 h 2048"/>
              <a:gd name="T32" fmla="*/ 2147483646 w 2070"/>
              <a:gd name="T33" fmla="*/ 2147483646 h 2048"/>
              <a:gd name="T34" fmla="*/ 2147483646 w 2070"/>
              <a:gd name="T35" fmla="*/ 2147483646 h 2048"/>
              <a:gd name="T36" fmla="*/ 2147483646 w 2070"/>
              <a:gd name="T37" fmla="*/ 2147483646 h 2048"/>
              <a:gd name="T38" fmla="*/ 2147483646 w 2070"/>
              <a:gd name="T39" fmla="*/ 2147483646 h 2048"/>
              <a:gd name="T40" fmla="*/ 2147483646 w 2070"/>
              <a:gd name="T41" fmla="*/ 2147483646 h 2048"/>
              <a:gd name="T42" fmla="*/ 2147483646 w 2070"/>
              <a:gd name="T43" fmla="*/ 2147483646 h 2048"/>
              <a:gd name="T44" fmla="*/ 2147483646 w 2070"/>
              <a:gd name="T45" fmla="*/ 2147483646 h 2048"/>
              <a:gd name="T46" fmla="*/ 2147483646 w 2070"/>
              <a:gd name="T47" fmla="*/ 2147483646 h 2048"/>
              <a:gd name="T48" fmla="*/ 2147483646 w 2070"/>
              <a:gd name="T49" fmla="*/ 2147483646 h 2048"/>
              <a:gd name="T50" fmla="*/ 2147483646 w 2070"/>
              <a:gd name="T51" fmla="*/ 2147483646 h 2048"/>
              <a:gd name="T52" fmla="*/ 2147483646 w 2070"/>
              <a:gd name="T53" fmla="*/ 2147483646 h 2048"/>
              <a:gd name="T54" fmla="*/ 2147483646 w 2070"/>
              <a:gd name="T55" fmla="*/ 2147483646 h 2048"/>
              <a:gd name="T56" fmla="*/ 2147483646 w 2070"/>
              <a:gd name="T57" fmla="*/ 2147483646 h 2048"/>
              <a:gd name="T58" fmla="*/ 2147483646 w 2070"/>
              <a:gd name="T59" fmla="*/ 2147483646 h 204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070" h="2048">
                <a:moveTo>
                  <a:pt x="2002" y="1814"/>
                </a:moveTo>
                <a:cubicBezTo>
                  <a:pt x="1989" y="1805"/>
                  <a:pt x="1756" y="1652"/>
                  <a:pt x="1409" y="1577"/>
                </a:cubicBezTo>
                <a:cubicBezTo>
                  <a:pt x="1536" y="1415"/>
                  <a:pt x="1618" y="1198"/>
                  <a:pt x="1652" y="1054"/>
                </a:cubicBezTo>
                <a:cubicBezTo>
                  <a:pt x="1701" y="854"/>
                  <a:pt x="1682" y="462"/>
                  <a:pt x="1490" y="218"/>
                </a:cubicBezTo>
                <a:cubicBezTo>
                  <a:pt x="1377" y="75"/>
                  <a:pt x="1220" y="0"/>
                  <a:pt x="1035" y="0"/>
                </a:cubicBezTo>
                <a:cubicBezTo>
                  <a:pt x="850" y="0"/>
                  <a:pt x="693" y="75"/>
                  <a:pt x="580" y="218"/>
                </a:cubicBezTo>
                <a:cubicBezTo>
                  <a:pt x="388" y="462"/>
                  <a:pt x="369" y="854"/>
                  <a:pt x="418" y="1054"/>
                </a:cubicBezTo>
                <a:cubicBezTo>
                  <a:pt x="452" y="1198"/>
                  <a:pt x="534" y="1415"/>
                  <a:pt x="661" y="1577"/>
                </a:cubicBezTo>
                <a:cubicBezTo>
                  <a:pt x="314" y="1652"/>
                  <a:pt x="81" y="1805"/>
                  <a:pt x="68" y="1813"/>
                </a:cubicBezTo>
                <a:cubicBezTo>
                  <a:pt x="21" y="1845"/>
                  <a:pt x="0" y="1903"/>
                  <a:pt x="17" y="1957"/>
                </a:cubicBezTo>
                <a:cubicBezTo>
                  <a:pt x="33" y="2011"/>
                  <a:pt x="83" y="2048"/>
                  <a:pt x="139" y="2048"/>
                </a:cubicBezTo>
                <a:cubicBezTo>
                  <a:pt x="1931" y="2048"/>
                  <a:pt x="1931" y="2048"/>
                  <a:pt x="1931" y="2048"/>
                </a:cubicBezTo>
                <a:cubicBezTo>
                  <a:pt x="1987" y="2048"/>
                  <a:pt x="2037" y="2011"/>
                  <a:pt x="2053" y="1957"/>
                </a:cubicBezTo>
                <a:cubicBezTo>
                  <a:pt x="2070" y="1903"/>
                  <a:pt x="2049" y="1845"/>
                  <a:pt x="2002" y="1814"/>
                </a:cubicBezTo>
                <a:close/>
                <a:moveTo>
                  <a:pt x="1308" y="1497"/>
                </a:moveTo>
                <a:cubicBezTo>
                  <a:pt x="1287" y="1524"/>
                  <a:pt x="1287" y="1524"/>
                  <a:pt x="1287" y="1524"/>
                </a:cubicBezTo>
                <a:cubicBezTo>
                  <a:pt x="1135" y="1699"/>
                  <a:pt x="936" y="1699"/>
                  <a:pt x="783" y="1524"/>
                </a:cubicBezTo>
                <a:cubicBezTo>
                  <a:pt x="762" y="1497"/>
                  <a:pt x="762" y="1497"/>
                  <a:pt x="762" y="1497"/>
                </a:cubicBezTo>
                <a:cubicBezTo>
                  <a:pt x="584" y="1272"/>
                  <a:pt x="495" y="973"/>
                  <a:pt x="533" y="688"/>
                </a:cubicBezTo>
                <a:cubicBezTo>
                  <a:pt x="568" y="414"/>
                  <a:pt x="725" y="128"/>
                  <a:pt x="1035" y="128"/>
                </a:cubicBezTo>
                <a:cubicBezTo>
                  <a:pt x="1345" y="128"/>
                  <a:pt x="1502" y="414"/>
                  <a:pt x="1537" y="688"/>
                </a:cubicBezTo>
                <a:cubicBezTo>
                  <a:pt x="1575" y="973"/>
                  <a:pt x="1486" y="1271"/>
                  <a:pt x="1308" y="1497"/>
                </a:cubicBezTo>
                <a:close/>
                <a:moveTo>
                  <a:pt x="139" y="1920"/>
                </a:moveTo>
                <a:cubicBezTo>
                  <a:pt x="148" y="1914"/>
                  <a:pt x="365" y="1772"/>
                  <a:pt x="689" y="1702"/>
                </a:cubicBezTo>
                <a:cubicBezTo>
                  <a:pt x="847" y="1668"/>
                  <a:pt x="847" y="1668"/>
                  <a:pt x="847" y="1668"/>
                </a:cubicBezTo>
                <a:cubicBezTo>
                  <a:pt x="904" y="1705"/>
                  <a:pt x="967" y="1728"/>
                  <a:pt x="1035" y="1728"/>
                </a:cubicBezTo>
                <a:cubicBezTo>
                  <a:pt x="1104" y="1728"/>
                  <a:pt x="1166" y="1705"/>
                  <a:pt x="1223" y="1668"/>
                </a:cubicBezTo>
                <a:cubicBezTo>
                  <a:pt x="1381" y="1702"/>
                  <a:pt x="1381" y="1702"/>
                  <a:pt x="1381" y="1702"/>
                </a:cubicBezTo>
                <a:cubicBezTo>
                  <a:pt x="1703" y="1771"/>
                  <a:pt x="1919" y="1912"/>
                  <a:pt x="1931" y="1920"/>
                </a:cubicBezTo>
                <a:lnTo>
                  <a:pt x="139" y="1920"/>
                </a:lnTo>
                <a:close/>
              </a:path>
            </a:pathLst>
          </a:cu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文本框 16"/>
          <p:cNvSpPr txBox="1">
            <a:spLocks noChangeArrowheads="1"/>
          </p:cNvSpPr>
          <p:nvPr/>
        </p:nvSpPr>
        <p:spPr bwMode="auto">
          <a:xfrm>
            <a:off x="818222" y="3933517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</a:rPr>
              <a:t>工作流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61" name="文本框 16"/>
          <p:cNvSpPr txBox="1">
            <a:spLocks noChangeArrowheads="1"/>
          </p:cNvSpPr>
          <p:nvPr/>
        </p:nvSpPr>
        <p:spPr bwMode="auto">
          <a:xfrm>
            <a:off x="262608" y="2849176"/>
            <a:ext cx="196720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FFC000"/>
              </a:buClr>
              <a:buSzPct val="50000"/>
              <a:buFont typeface="Wingdings" panose="05000000000000000000" pitchFamily="2" charset="2"/>
              <a:buChar char="u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30000"/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342900" indent="-3429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</a:rPr>
              <a:t>数据维护审批</a:t>
            </a:r>
            <a:endParaRPr lang="en-US" altLang="zh-CN" sz="1600" kern="0" dirty="0" smtClean="0">
              <a:solidFill>
                <a:schemeClr val="bg1"/>
              </a:solidFill>
            </a:endParaRPr>
          </a:p>
          <a:p>
            <a:pPr marL="342900" indent="-3429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</a:rPr>
              <a:t>申请、订单审批</a:t>
            </a:r>
            <a:endParaRPr lang="en-US" altLang="zh-CN" sz="1600" kern="0" dirty="0" smtClean="0">
              <a:solidFill>
                <a:schemeClr val="bg1"/>
              </a:solidFill>
            </a:endParaRPr>
          </a:p>
          <a:p>
            <a:pPr marL="342900" indent="-3429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</a:rPr>
              <a:t>费用申请与报销</a:t>
            </a:r>
            <a:endParaRPr lang="en-US" altLang="zh-CN" sz="1600" kern="0" dirty="0" smtClean="0">
              <a:solidFill>
                <a:schemeClr val="bg1"/>
              </a:solidFill>
            </a:endParaRPr>
          </a:p>
          <a:p>
            <a:pPr marL="342900" indent="-3429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</a:rPr>
              <a:t>各类业务单据等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6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8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0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2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4" dur="5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6" dur="59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2760</Words>
  <Application>Microsoft Office PowerPoint</Application>
  <PresentationFormat>自定义</PresentationFormat>
  <Paragraphs>515</Paragraphs>
  <Slides>30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LCP平台简介</vt:lpstr>
      <vt:lpstr>PowerPoint 演示文稿</vt:lpstr>
      <vt:lpstr>PowerPoint 演示文稿</vt:lpstr>
      <vt:lpstr>当前开箱即用的基本功能组件</vt:lpstr>
      <vt:lpstr>PowerPoint 演示文稿</vt:lpstr>
      <vt:lpstr>系统管理-访问权限</vt:lpstr>
      <vt:lpstr>系统管理-数据权限</vt:lpstr>
      <vt:lpstr>工作流-支持灵活的配置，搭建健全的业务审批管理流程</vt:lpstr>
      <vt:lpstr>工作流示例</vt:lpstr>
      <vt:lpstr>任务管理-定义</vt:lpstr>
      <vt:lpstr>任务管理-执行</vt:lpstr>
      <vt:lpstr>代码生成器</vt:lpstr>
      <vt:lpstr>表单设计器</vt:lpstr>
      <vt:lpstr>通用服务治理</vt:lpstr>
      <vt:lpstr>通用服务治理-服务注册</vt:lpstr>
      <vt:lpstr>通用服务治理-应用管理与访问记录</vt:lpstr>
      <vt:lpstr>通用监控平台-EFK日志管理</vt:lpstr>
      <vt:lpstr>PowerPoint 演示文稿</vt:lpstr>
      <vt:lpstr>技术优势</vt:lpstr>
      <vt:lpstr>部分组件清单</vt:lpstr>
      <vt:lpstr>系统特性</vt:lpstr>
      <vt:lpstr>可扩展性</vt:lpstr>
      <vt:lpstr>高可靠性</vt:lpstr>
      <vt:lpstr>海量并发处理</vt:lpstr>
      <vt:lpstr>安全性（1）</vt:lpstr>
      <vt:lpstr>安全性（2）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</cp:lastModifiedBy>
  <cp:revision>22</cp:revision>
  <dcterms:modified xsi:type="dcterms:W3CDTF">2021-06-16T07:42:55Z</dcterms:modified>
</cp:coreProperties>
</file>